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docx" ContentType="application/vnd.openxmlformats-officedocument.wordprocessingml.document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9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14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23.xml" ContentType="application/vnd.openxmlformats-officedocument.presentationml.notesSlide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4" r:id="rId1"/>
  </p:sldMasterIdLst>
  <p:notesMasterIdLst>
    <p:notesMasterId r:id="rId38"/>
  </p:notesMasterIdLst>
  <p:sldIdLst>
    <p:sldId id="407" r:id="rId2"/>
    <p:sldId id="403" r:id="rId3"/>
    <p:sldId id="359" r:id="rId4"/>
    <p:sldId id="397" r:id="rId5"/>
    <p:sldId id="363" r:id="rId6"/>
    <p:sldId id="365" r:id="rId7"/>
    <p:sldId id="366" r:id="rId8"/>
    <p:sldId id="367" r:id="rId9"/>
    <p:sldId id="368" r:id="rId10"/>
    <p:sldId id="369" r:id="rId11"/>
    <p:sldId id="370" r:id="rId12"/>
    <p:sldId id="371" r:id="rId13"/>
    <p:sldId id="372" r:id="rId14"/>
    <p:sldId id="373" r:id="rId15"/>
    <p:sldId id="374" r:id="rId16"/>
    <p:sldId id="375" r:id="rId17"/>
    <p:sldId id="398" r:id="rId18"/>
    <p:sldId id="376" r:id="rId19"/>
    <p:sldId id="399" r:id="rId20"/>
    <p:sldId id="377" r:id="rId21"/>
    <p:sldId id="378" r:id="rId22"/>
    <p:sldId id="379" r:id="rId23"/>
    <p:sldId id="380" r:id="rId24"/>
    <p:sldId id="382" r:id="rId25"/>
    <p:sldId id="383" r:id="rId26"/>
    <p:sldId id="400" r:id="rId27"/>
    <p:sldId id="384" r:id="rId28"/>
    <p:sldId id="385" r:id="rId29"/>
    <p:sldId id="386" r:id="rId30"/>
    <p:sldId id="387" r:id="rId31"/>
    <p:sldId id="388" r:id="rId32"/>
    <p:sldId id="389" r:id="rId33"/>
    <p:sldId id="390" r:id="rId34"/>
    <p:sldId id="391" r:id="rId35"/>
    <p:sldId id="401" r:id="rId36"/>
    <p:sldId id="404" r:id="rId37"/>
  </p:sldIdLst>
  <p:sldSz cx="9144000" cy="6858000" type="screen4x3"/>
  <p:notesSz cx="6858000" cy="9144000"/>
  <p:defaultTextStyle>
    <a:defPPr>
      <a:defRPr lang="en-A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09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09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09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09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09" charset="0"/>
        <a:ea typeface="+mn-ea"/>
        <a:cs typeface="+mn-cs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pitchFamily="-109" charset="0"/>
        <a:ea typeface="+mn-ea"/>
        <a:cs typeface="+mn-cs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pitchFamily="-109" charset="0"/>
        <a:ea typeface="+mn-ea"/>
        <a:cs typeface="+mn-cs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pitchFamily="-109" charset="0"/>
        <a:ea typeface="+mn-ea"/>
        <a:cs typeface="+mn-cs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pitchFamily="-109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0A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219" autoAdjust="0"/>
    <p:restoredTop sz="87834" autoAdjust="0"/>
  </p:normalViewPr>
  <p:slideViewPr>
    <p:cSldViewPr>
      <p:cViewPr varScale="1">
        <p:scale>
          <a:sx n="79" d="100"/>
          <a:sy n="79" d="100"/>
        </p:scale>
        <p:origin x="390" y="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25" d="100"/>
          <a:sy n="125" d="100"/>
        </p:scale>
        <p:origin x="-2856" y="-10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2_5">
  <dgm:title val=""/>
  <dgm:desc val=""/>
  <dgm:catLst>
    <dgm:cat type="accent2" pri="11500"/>
  </dgm:catLst>
  <dgm:styleLbl name="node0">
    <dgm:fillClrLst meth="cycle">
      <a:schemeClr val="accent2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alpha val="90000"/>
      </a:schemeClr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alpha val="90000"/>
      </a:schemeClr>
      <a:schemeClr val="accent2">
        <a:alpha val="5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/>
    <dgm:txEffectClrLst/>
  </dgm:styleLbl>
  <dgm:styleLbl name="lnNode1">
    <dgm:fillClrLst>
      <a:schemeClr val="accent2">
        <a:shade val="90000"/>
      </a:schemeClr>
      <a:schemeClr val="accent2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  <a:alpha val="90000"/>
      </a:schemeClr>
      <a:schemeClr val="accent2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alpha val="90000"/>
        <a:tint val="40000"/>
      </a:schemeClr>
      <a:schemeClr val="accent2">
        <a:alpha val="5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6_3">
  <dgm:title val=""/>
  <dgm:desc val=""/>
  <dgm:catLst>
    <dgm:cat type="accent6" pri="11300"/>
  </dgm:catLst>
  <dgm:styleLbl name="node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6">
        <a:shade val="80000"/>
      </a:schemeClr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6">
        <a:shade val="80000"/>
      </a:schemeClr>
      <a:schemeClr val="accent6">
        <a:tint val="7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/>
    <dgm:txEffectClrLst/>
  </dgm:styleLbl>
  <dgm:styleLbl name="lnNode1">
    <dgm:fillClrLst>
      <a:schemeClr val="accent6">
        <a:shade val="80000"/>
      </a:schemeClr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6">
        <a:shade val="80000"/>
        <a:alpha val="50000"/>
      </a:schemeClr>
      <a:schemeClr val="accent6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/>
    <dgm:txEffectClrLst/>
  </dgm:styleLbl>
  <dgm:styleLbl name="fg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9000"/>
      </a:schemeClr>
    </dgm:fillClrLst>
    <dgm:linClrLst meth="repeat">
      <a:schemeClr val="accent6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80000"/>
      </a:schemeClr>
    </dgm:fillClrLst>
    <dgm:linClrLst meth="repeat">
      <a:schemeClr val="accent6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6_3">
  <dgm:title val=""/>
  <dgm:desc val=""/>
  <dgm:catLst>
    <dgm:cat type="accent6" pri="11300"/>
  </dgm:catLst>
  <dgm:styleLbl name="node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6">
        <a:shade val="80000"/>
      </a:schemeClr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6">
        <a:shade val="80000"/>
      </a:schemeClr>
      <a:schemeClr val="accent6">
        <a:tint val="7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/>
    <dgm:txEffectClrLst/>
  </dgm:styleLbl>
  <dgm:styleLbl name="lnNode1">
    <dgm:fillClrLst>
      <a:schemeClr val="accent6">
        <a:shade val="80000"/>
      </a:schemeClr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6">
        <a:shade val="80000"/>
        <a:alpha val="50000"/>
      </a:schemeClr>
      <a:schemeClr val="accent6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/>
    <dgm:txEffectClrLst/>
  </dgm:styleLbl>
  <dgm:styleLbl name="fg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9000"/>
      </a:schemeClr>
    </dgm:fillClrLst>
    <dgm:linClrLst meth="repeat">
      <a:schemeClr val="accent6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80000"/>
      </a:schemeClr>
    </dgm:fillClrLst>
    <dgm:linClrLst meth="repeat">
      <a:schemeClr val="accent6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8428F37-533E-4A41-8655-F9D8B96EFA90}" type="doc">
      <dgm:prSet loTypeId="urn:microsoft.com/office/officeart/2005/8/layout/process1" loCatId="process" qsTypeId="urn:microsoft.com/office/officeart/2005/8/quickstyle/simple4" qsCatId="simple" csTypeId="urn:microsoft.com/office/officeart/2005/8/colors/accent1_2" csCatId="accent1" phldr="1"/>
      <dgm:spPr/>
    </dgm:pt>
    <dgm:pt modelId="{DECDBDB4-7F34-AC41-9B0E-FBD22DFC83E7}">
      <dgm:prSet/>
      <dgm:spPr>
        <a:solidFill>
          <a:schemeClr val="accent3">
            <a:lumMod val="75000"/>
          </a:schemeClr>
        </a:solidFill>
        <a:ln>
          <a:solidFill>
            <a:schemeClr val="accent3">
              <a:lumMod val="50000"/>
            </a:schemeClr>
          </a:solidFill>
        </a:ln>
      </dgm:spPr>
      <dgm:t>
        <a:bodyPr/>
        <a:lstStyle/>
        <a:p>
          <a:r>
            <a:rPr lang="en-US" dirty="0" smtClean="0">
              <a:solidFill>
                <a:schemeClr val="bg1"/>
              </a:solidFill>
              <a:latin typeface="+mn-lt"/>
            </a:rPr>
            <a:t>What assets need to be protected</a:t>
          </a:r>
        </a:p>
      </dgm:t>
    </dgm:pt>
    <dgm:pt modelId="{159A8D0F-CD40-074D-936C-230D0A413289}" type="parTrans" cxnId="{47EB3D10-AE49-A44E-8A44-79BDE5BCAF7C}">
      <dgm:prSet/>
      <dgm:spPr/>
      <dgm:t>
        <a:bodyPr/>
        <a:lstStyle/>
        <a:p>
          <a:endParaRPr lang="en-US"/>
        </a:p>
      </dgm:t>
    </dgm:pt>
    <dgm:pt modelId="{B7FE86E5-213C-9043-840B-3A79513B2496}" type="sibTrans" cxnId="{47EB3D10-AE49-A44E-8A44-79BDE5BCAF7C}">
      <dgm:prSet/>
      <dgm:spPr>
        <a:solidFill>
          <a:schemeClr val="tx1"/>
        </a:solidFill>
        <a:ln>
          <a:solidFill>
            <a:schemeClr val="accent3">
              <a:lumMod val="50000"/>
            </a:schemeClr>
          </a:solidFill>
        </a:ln>
      </dgm:spPr>
      <dgm:t>
        <a:bodyPr/>
        <a:lstStyle/>
        <a:p>
          <a:endParaRPr lang="en-US"/>
        </a:p>
      </dgm:t>
    </dgm:pt>
    <dgm:pt modelId="{A2D4077F-A238-DA4C-89E9-11B6DEDADADC}">
      <dgm:prSet/>
      <dgm:spPr>
        <a:solidFill>
          <a:schemeClr val="accent4">
            <a:lumMod val="60000"/>
            <a:lumOff val="40000"/>
          </a:schemeClr>
        </a:solidFill>
        <a:ln>
          <a:solidFill>
            <a:schemeClr val="accent4">
              <a:lumMod val="75000"/>
            </a:schemeClr>
          </a:solidFill>
        </a:ln>
      </dgm:spPr>
      <dgm:t>
        <a:bodyPr/>
        <a:lstStyle/>
        <a:p>
          <a:r>
            <a:rPr lang="en-US" dirty="0" smtClean="0">
              <a:solidFill>
                <a:schemeClr val="bg1"/>
              </a:solidFill>
              <a:latin typeface="+mn-lt"/>
            </a:rPr>
            <a:t>How are those assets threatened</a:t>
          </a:r>
        </a:p>
      </dgm:t>
    </dgm:pt>
    <dgm:pt modelId="{4669B165-5BD5-5A4B-988C-6183B95E4737}" type="parTrans" cxnId="{C1F07A67-8D17-3A40-ADD9-2C8CB8CF4B88}">
      <dgm:prSet/>
      <dgm:spPr/>
      <dgm:t>
        <a:bodyPr/>
        <a:lstStyle/>
        <a:p>
          <a:endParaRPr lang="en-US"/>
        </a:p>
      </dgm:t>
    </dgm:pt>
    <dgm:pt modelId="{6F960B14-ECD0-5748-A4CF-769860A75338}" type="sibTrans" cxnId="{C1F07A67-8D17-3A40-ADD9-2C8CB8CF4B88}">
      <dgm:prSet/>
      <dgm:spPr>
        <a:solidFill>
          <a:schemeClr val="tx1"/>
        </a:solidFill>
        <a:ln>
          <a:solidFill>
            <a:schemeClr val="accent4">
              <a:lumMod val="75000"/>
            </a:schemeClr>
          </a:solidFill>
        </a:ln>
      </dgm:spPr>
      <dgm:t>
        <a:bodyPr/>
        <a:lstStyle/>
        <a:p>
          <a:endParaRPr lang="en-US"/>
        </a:p>
      </dgm:t>
    </dgm:pt>
    <dgm:pt modelId="{91E1F51B-B71D-164E-BF59-4AF797A37CFF}">
      <dgm:prSet/>
      <dgm:spPr>
        <a:solidFill>
          <a:schemeClr val="accent5">
            <a:lumMod val="75000"/>
          </a:schemeClr>
        </a:solidFill>
        <a:ln>
          <a:solidFill>
            <a:schemeClr val="accent5">
              <a:lumMod val="50000"/>
            </a:schemeClr>
          </a:solidFill>
        </a:ln>
      </dgm:spPr>
      <dgm:t>
        <a:bodyPr/>
        <a:lstStyle/>
        <a:p>
          <a:r>
            <a:rPr lang="en-US" dirty="0" smtClean="0">
              <a:solidFill>
                <a:schemeClr val="bg1"/>
              </a:solidFill>
              <a:latin typeface="+mn-lt"/>
            </a:rPr>
            <a:t>What can be done to counter those threats</a:t>
          </a:r>
        </a:p>
      </dgm:t>
    </dgm:pt>
    <dgm:pt modelId="{D467CD87-D97B-E343-9183-C2C48D365099}" type="parTrans" cxnId="{7A98AA3E-2E05-9546-8D7D-79AED40249CE}">
      <dgm:prSet/>
      <dgm:spPr/>
      <dgm:t>
        <a:bodyPr/>
        <a:lstStyle/>
        <a:p>
          <a:endParaRPr lang="en-US"/>
        </a:p>
      </dgm:t>
    </dgm:pt>
    <dgm:pt modelId="{283F4503-9CC7-7E4D-AD40-9C1A276F9DBF}" type="sibTrans" cxnId="{7A98AA3E-2E05-9546-8D7D-79AED40249CE}">
      <dgm:prSet/>
      <dgm:spPr/>
      <dgm:t>
        <a:bodyPr/>
        <a:lstStyle/>
        <a:p>
          <a:endParaRPr lang="en-US"/>
        </a:p>
      </dgm:t>
    </dgm:pt>
    <dgm:pt modelId="{699A0DD0-679B-964C-9581-E92EEC901E77}" type="pres">
      <dgm:prSet presAssocID="{18428F37-533E-4A41-8655-F9D8B96EFA90}" presName="Name0" presStyleCnt="0">
        <dgm:presLayoutVars>
          <dgm:dir/>
          <dgm:resizeHandles val="exact"/>
        </dgm:presLayoutVars>
      </dgm:prSet>
      <dgm:spPr/>
    </dgm:pt>
    <dgm:pt modelId="{8746285E-8FC2-304D-B8D6-1F4764C439BB}" type="pres">
      <dgm:prSet presAssocID="{DECDBDB4-7F34-AC41-9B0E-FBD22DFC83E7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9C810DC-3DD5-5349-B6C4-53BFAF5170C0}" type="pres">
      <dgm:prSet presAssocID="{B7FE86E5-213C-9043-840B-3A79513B2496}" presName="sibTrans" presStyleLbl="sibTrans2D1" presStyleIdx="0" presStyleCnt="2"/>
      <dgm:spPr/>
      <dgm:t>
        <a:bodyPr/>
        <a:lstStyle/>
        <a:p>
          <a:endParaRPr lang="en-US"/>
        </a:p>
      </dgm:t>
    </dgm:pt>
    <dgm:pt modelId="{4B385FA7-9B74-D249-965C-31E168F31A37}" type="pres">
      <dgm:prSet presAssocID="{B7FE86E5-213C-9043-840B-3A79513B2496}" presName="connectorText" presStyleLbl="sibTrans2D1" presStyleIdx="0" presStyleCnt="2"/>
      <dgm:spPr/>
      <dgm:t>
        <a:bodyPr/>
        <a:lstStyle/>
        <a:p>
          <a:endParaRPr lang="en-US"/>
        </a:p>
      </dgm:t>
    </dgm:pt>
    <dgm:pt modelId="{F0EE840A-6A6A-8C4E-BD43-645284D74784}" type="pres">
      <dgm:prSet presAssocID="{A2D4077F-A238-DA4C-89E9-11B6DEDADADC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06A60B2-E17B-6846-A742-BD11872B615E}" type="pres">
      <dgm:prSet presAssocID="{6F960B14-ECD0-5748-A4CF-769860A75338}" presName="sibTrans" presStyleLbl="sibTrans2D1" presStyleIdx="1" presStyleCnt="2"/>
      <dgm:spPr/>
      <dgm:t>
        <a:bodyPr/>
        <a:lstStyle/>
        <a:p>
          <a:endParaRPr lang="en-US"/>
        </a:p>
      </dgm:t>
    </dgm:pt>
    <dgm:pt modelId="{158BB950-FF0F-D44F-BC57-D0FFDA67D69B}" type="pres">
      <dgm:prSet presAssocID="{6F960B14-ECD0-5748-A4CF-769860A75338}" presName="connectorText" presStyleLbl="sibTrans2D1" presStyleIdx="1" presStyleCnt="2"/>
      <dgm:spPr/>
      <dgm:t>
        <a:bodyPr/>
        <a:lstStyle/>
        <a:p>
          <a:endParaRPr lang="en-US"/>
        </a:p>
      </dgm:t>
    </dgm:pt>
    <dgm:pt modelId="{5E945862-EF2F-A845-884B-12FE5750CF76}" type="pres">
      <dgm:prSet presAssocID="{91E1F51B-B71D-164E-BF59-4AF797A37CFF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5BB7E58-3B50-444F-A028-E70A8323EA1F}" type="presOf" srcId="{6F960B14-ECD0-5748-A4CF-769860A75338}" destId="{106A60B2-E17B-6846-A742-BD11872B615E}" srcOrd="0" destOrd="0" presId="urn:microsoft.com/office/officeart/2005/8/layout/process1"/>
    <dgm:cxn modelId="{C1F07A67-8D17-3A40-ADD9-2C8CB8CF4B88}" srcId="{18428F37-533E-4A41-8655-F9D8B96EFA90}" destId="{A2D4077F-A238-DA4C-89E9-11B6DEDADADC}" srcOrd="1" destOrd="0" parTransId="{4669B165-5BD5-5A4B-988C-6183B95E4737}" sibTransId="{6F960B14-ECD0-5748-A4CF-769860A75338}"/>
    <dgm:cxn modelId="{47FFFF42-0D16-0541-8BAA-951AC7E3A980}" type="presOf" srcId="{DECDBDB4-7F34-AC41-9B0E-FBD22DFC83E7}" destId="{8746285E-8FC2-304D-B8D6-1F4764C439BB}" srcOrd="0" destOrd="0" presId="urn:microsoft.com/office/officeart/2005/8/layout/process1"/>
    <dgm:cxn modelId="{47EB3D10-AE49-A44E-8A44-79BDE5BCAF7C}" srcId="{18428F37-533E-4A41-8655-F9D8B96EFA90}" destId="{DECDBDB4-7F34-AC41-9B0E-FBD22DFC83E7}" srcOrd="0" destOrd="0" parTransId="{159A8D0F-CD40-074D-936C-230D0A413289}" sibTransId="{B7FE86E5-213C-9043-840B-3A79513B2496}"/>
    <dgm:cxn modelId="{5BD6B26C-20DD-C842-A512-635844E307CA}" type="presOf" srcId="{6F960B14-ECD0-5748-A4CF-769860A75338}" destId="{158BB950-FF0F-D44F-BC57-D0FFDA67D69B}" srcOrd="1" destOrd="0" presId="urn:microsoft.com/office/officeart/2005/8/layout/process1"/>
    <dgm:cxn modelId="{98C2BADF-B650-D342-9963-134225CDE30A}" type="presOf" srcId="{18428F37-533E-4A41-8655-F9D8B96EFA90}" destId="{699A0DD0-679B-964C-9581-E92EEC901E77}" srcOrd="0" destOrd="0" presId="urn:microsoft.com/office/officeart/2005/8/layout/process1"/>
    <dgm:cxn modelId="{2FFEF4D0-49AC-CE4F-948B-3FB1D75F3FE1}" type="presOf" srcId="{A2D4077F-A238-DA4C-89E9-11B6DEDADADC}" destId="{F0EE840A-6A6A-8C4E-BD43-645284D74784}" srcOrd="0" destOrd="0" presId="urn:microsoft.com/office/officeart/2005/8/layout/process1"/>
    <dgm:cxn modelId="{361CE03F-8CF9-144B-8114-D4F2624F0422}" type="presOf" srcId="{B7FE86E5-213C-9043-840B-3A79513B2496}" destId="{4B385FA7-9B74-D249-965C-31E168F31A37}" srcOrd="1" destOrd="0" presId="urn:microsoft.com/office/officeart/2005/8/layout/process1"/>
    <dgm:cxn modelId="{3DD78A6A-484A-EC4B-B928-53987188C1BF}" type="presOf" srcId="{B7FE86E5-213C-9043-840B-3A79513B2496}" destId="{29C810DC-3DD5-5349-B6C4-53BFAF5170C0}" srcOrd="0" destOrd="0" presId="urn:microsoft.com/office/officeart/2005/8/layout/process1"/>
    <dgm:cxn modelId="{4909C241-D23A-E94D-B07E-662333D69C1D}" type="presOf" srcId="{91E1F51B-B71D-164E-BF59-4AF797A37CFF}" destId="{5E945862-EF2F-A845-884B-12FE5750CF76}" srcOrd="0" destOrd="0" presId="urn:microsoft.com/office/officeart/2005/8/layout/process1"/>
    <dgm:cxn modelId="{7A98AA3E-2E05-9546-8D7D-79AED40249CE}" srcId="{18428F37-533E-4A41-8655-F9D8B96EFA90}" destId="{91E1F51B-B71D-164E-BF59-4AF797A37CFF}" srcOrd="2" destOrd="0" parTransId="{D467CD87-D97B-E343-9183-C2C48D365099}" sibTransId="{283F4503-9CC7-7E4D-AD40-9C1A276F9DBF}"/>
    <dgm:cxn modelId="{BACD36BD-864E-3741-97B9-7C310B42BC09}" type="presParOf" srcId="{699A0DD0-679B-964C-9581-E92EEC901E77}" destId="{8746285E-8FC2-304D-B8D6-1F4764C439BB}" srcOrd="0" destOrd="0" presId="urn:microsoft.com/office/officeart/2005/8/layout/process1"/>
    <dgm:cxn modelId="{FFA0DD57-BE88-AF49-911C-A940AA6D7BA2}" type="presParOf" srcId="{699A0DD0-679B-964C-9581-E92EEC901E77}" destId="{29C810DC-3DD5-5349-B6C4-53BFAF5170C0}" srcOrd="1" destOrd="0" presId="urn:microsoft.com/office/officeart/2005/8/layout/process1"/>
    <dgm:cxn modelId="{4E533893-AD51-A445-9B3D-B03B3CDFE941}" type="presParOf" srcId="{29C810DC-3DD5-5349-B6C4-53BFAF5170C0}" destId="{4B385FA7-9B74-D249-965C-31E168F31A37}" srcOrd="0" destOrd="0" presId="urn:microsoft.com/office/officeart/2005/8/layout/process1"/>
    <dgm:cxn modelId="{583C19DB-F092-FC40-86F4-EADD4AC245DF}" type="presParOf" srcId="{699A0DD0-679B-964C-9581-E92EEC901E77}" destId="{F0EE840A-6A6A-8C4E-BD43-645284D74784}" srcOrd="2" destOrd="0" presId="urn:microsoft.com/office/officeart/2005/8/layout/process1"/>
    <dgm:cxn modelId="{16392C56-480E-0C4D-A2CF-4FC813A1C802}" type="presParOf" srcId="{699A0DD0-679B-964C-9581-E92EEC901E77}" destId="{106A60B2-E17B-6846-A742-BD11872B615E}" srcOrd="3" destOrd="0" presId="urn:microsoft.com/office/officeart/2005/8/layout/process1"/>
    <dgm:cxn modelId="{A361325D-C60D-A040-B34C-0942C75D7B5C}" type="presParOf" srcId="{106A60B2-E17B-6846-A742-BD11872B615E}" destId="{158BB950-FF0F-D44F-BC57-D0FFDA67D69B}" srcOrd="0" destOrd="0" presId="urn:microsoft.com/office/officeart/2005/8/layout/process1"/>
    <dgm:cxn modelId="{016DC2CC-B745-0349-A580-600120FBED2A}" type="presParOf" srcId="{699A0DD0-679B-964C-9581-E92EEC901E77}" destId="{5E945862-EF2F-A845-884B-12FE5750CF76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E83FAB04-7DCE-6D40-9007-F76C4D767083}" type="doc">
      <dgm:prSet loTypeId="urn:microsoft.com/office/officeart/2005/8/layout/radial3" loCatId="relationship" qsTypeId="urn:microsoft.com/office/officeart/2005/8/quickstyle/simple4" qsCatId="simple" csTypeId="urn:microsoft.com/office/officeart/2005/8/colors/accent1_2" csCatId="accent1" phldr="1"/>
      <dgm:spPr/>
    </dgm:pt>
    <dgm:pt modelId="{AABF8E15-3D1F-6448-BDDA-47A45D6B6B05}">
      <dgm:prSet custT="1"/>
      <dgm:spPr>
        <a:solidFill>
          <a:schemeClr val="accent5">
            <a:lumMod val="75000"/>
          </a:schemeClr>
        </a:solidFill>
      </dgm:spPr>
      <dgm:t>
        <a:bodyPr/>
        <a:lstStyle/>
        <a:p>
          <a:endParaRPr lang="en-US" sz="1800" b="0" cap="none" spc="0" dirty="0" smtClean="0">
            <a:ln w="18415" cmpd="sng">
              <a:solidFill>
                <a:srgbClr val="FFFFFF"/>
              </a:solidFill>
              <a:prstDash val="solid"/>
            </a:ln>
            <a:solidFill>
              <a:srgbClr val="FFFFFF"/>
            </a:solidFill>
            <a:effectLst>
              <a:outerShdw blurRad="63500" dir="3600000" algn="tl" rotWithShape="0">
                <a:srgbClr val="000000">
                  <a:alpha val="70000"/>
                </a:srgbClr>
              </a:outerShdw>
            </a:effectLst>
            <a:latin typeface="+mj-lt"/>
          </a:endParaRPr>
        </a:p>
        <a:p>
          <a:r>
            <a:rPr lang="en-US" sz="1800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</a:rPr>
            <a:t>Availability 		</a:t>
          </a:r>
        </a:p>
      </dgm:t>
    </dgm:pt>
    <dgm:pt modelId="{490841DF-9916-6D4B-B3D4-17CF48FF764F}" type="parTrans" cxnId="{4888D073-C20A-2C44-A94A-C219DCEFEC89}">
      <dgm:prSet/>
      <dgm:spPr/>
      <dgm:t>
        <a:bodyPr/>
        <a:lstStyle/>
        <a:p>
          <a:endParaRPr lang="en-US"/>
        </a:p>
      </dgm:t>
    </dgm:pt>
    <dgm:pt modelId="{3D4064D4-0A2D-5C4E-A06D-31A0119DB9F9}" type="sibTrans" cxnId="{4888D073-C20A-2C44-A94A-C219DCEFEC89}">
      <dgm:prSet/>
      <dgm:spPr/>
      <dgm:t>
        <a:bodyPr/>
        <a:lstStyle/>
        <a:p>
          <a:endParaRPr lang="en-US"/>
        </a:p>
      </dgm:t>
    </dgm:pt>
    <dgm:pt modelId="{3098420F-8C55-F047-A00D-D3A7D411239F}">
      <dgm:prSet custT="1"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US" sz="1800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</a:rPr>
            <a:t>Authenticity</a:t>
          </a:r>
          <a:r>
            <a:rPr lang="en-US" sz="1800" dirty="0" smtClean="0">
              <a:latin typeface="+mj-lt"/>
            </a:rPr>
            <a:t>	</a:t>
          </a:r>
          <a:endParaRPr lang="en-US" sz="1800" dirty="0">
            <a:latin typeface="+mj-lt"/>
          </a:endParaRPr>
        </a:p>
      </dgm:t>
    </dgm:pt>
    <dgm:pt modelId="{CF8300ED-994D-D046-BF28-DCEF1455FC32}" type="parTrans" cxnId="{A23A176E-B9B8-A44A-9629-589CDF41961C}">
      <dgm:prSet/>
      <dgm:spPr/>
      <dgm:t>
        <a:bodyPr/>
        <a:lstStyle/>
        <a:p>
          <a:endParaRPr lang="en-US"/>
        </a:p>
      </dgm:t>
    </dgm:pt>
    <dgm:pt modelId="{C58906CF-EF98-2442-8D7A-CF2127506BA9}" type="sibTrans" cxnId="{A23A176E-B9B8-A44A-9629-589CDF41961C}">
      <dgm:prSet/>
      <dgm:spPr/>
      <dgm:t>
        <a:bodyPr/>
        <a:lstStyle/>
        <a:p>
          <a:endParaRPr lang="en-US"/>
        </a:p>
      </dgm:t>
    </dgm:pt>
    <dgm:pt modelId="{C7D5F483-6846-6C42-B506-A356D0838A5F}">
      <dgm:prSet custT="1"/>
      <dgm:spPr>
        <a:solidFill>
          <a:schemeClr val="accent3">
            <a:lumMod val="75000"/>
          </a:schemeClr>
        </a:solidFill>
      </dgm:spPr>
      <dgm:t>
        <a:bodyPr/>
        <a:lstStyle/>
        <a:p>
          <a:r>
            <a:rPr lang="en-US" sz="1800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</a:rPr>
            <a:t>Reliability</a:t>
          </a:r>
          <a:endParaRPr lang="en-US" sz="1800" b="0" cap="none" spc="0" dirty="0">
            <a:ln w="18415" cmpd="sng">
              <a:solidFill>
                <a:srgbClr val="FFFFFF"/>
              </a:solidFill>
              <a:prstDash val="solid"/>
            </a:ln>
            <a:solidFill>
              <a:srgbClr val="FFFFFF"/>
            </a:solidFill>
            <a:effectLst>
              <a:outerShdw blurRad="63500" dir="3600000" algn="tl" rotWithShape="0">
                <a:srgbClr val="000000">
                  <a:alpha val="70000"/>
                </a:srgbClr>
              </a:outerShdw>
            </a:effectLst>
            <a:latin typeface="+mj-lt"/>
          </a:endParaRPr>
        </a:p>
      </dgm:t>
    </dgm:pt>
    <dgm:pt modelId="{8258C2DE-DB31-0448-9E49-9CE51EF0E09A}" type="parTrans" cxnId="{DA9D95F0-DD98-E541-9D09-71C12FE8FE09}">
      <dgm:prSet/>
      <dgm:spPr/>
      <dgm:t>
        <a:bodyPr/>
        <a:lstStyle/>
        <a:p>
          <a:endParaRPr lang="en-US"/>
        </a:p>
      </dgm:t>
    </dgm:pt>
    <dgm:pt modelId="{1C839258-945F-8542-875F-9F1AE7A16E5C}" type="sibTrans" cxnId="{DA9D95F0-DD98-E541-9D09-71C12FE8FE09}">
      <dgm:prSet/>
      <dgm:spPr/>
      <dgm:t>
        <a:bodyPr/>
        <a:lstStyle/>
        <a:p>
          <a:endParaRPr lang="en-US"/>
        </a:p>
      </dgm:t>
    </dgm:pt>
    <dgm:pt modelId="{89705E84-B57D-A642-9F68-AE8BC35110B8}">
      <dgm:prSet custT="1"/>
      <dgm:spPr>
        <a:solidFill>
          <a:schemeClr val="accent3">
            <a:lumMod val="75000"/>
          </a:schemeClr>
        </a:solidFill>
      </dgm:spPr>
      <dgm:t>
        <a:bodyPr/>
        <a:lstStyle/>
        <a:p>
          <a:r>
            <a:rPr lang="en-US" sz="1800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</a:rPr>
            <a:t>Accountability</a:t>
          </a:r>
        </a:p>
      </dgm:t>
    </dgm:pt>
    <dgm:pt modelId="{E4C9357D-B9A2-9F48-83D7-765A7B3ED3A7}" type="parTrans" cxnId="{09280DF7-F109-4B4F-962E-2B46872B46D1}">
      <dgm:prSet/>
      <dgm:spPr/>
      <dgm:t>
        <a:bodyPr/>
        <a:lstStyle/>
        <a:p>
          <a:endParaRPr lang="en-US"/>
        </a:p>
      </dgm:t>
    </dgm:pt>
    <dgm:pt modelId="{E154275D-9133-3640-83D7-21633CF4D059}" type="sibTrans" cxnId="{09280DF7-F109-4B4F-962E-2B46872B46D1}">
      <dgm:prSet/>
      <dgm:spPr/>
      <dgm:t>
        <a:bodyPr/>
        <a:lstStyle/>
        <a:p>
          <a:endParaRPr lang="en-US"/>
        </a:p>
      </dgm:t>
    </dgm:pt>
    <dgm:pt modelId="{353F953C-5BD2-B447-AEF7-593F3E4C0182}">
      <dgm:prSet phldrT="[Text]" custT="1"/>
      <dgm:spPr>
        <a:solidFill>
          <a:schemeClr val="accent3">
            <a:lumMod val="75000"/>
          </a:schemeClr>
        </a:solidFill>
      </dgm:spPr>
      <dgm:t>
        <a:bodyPr/>
        <a:lstStyle/>
        <a:p>
          <a:r>
            <a:rPr lang="en-US" sz="1800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</a:rPr>
            <a:t>Integrity</a:t>
          </a:r>
          <a:endParaRPr lang="en-US" sz="1800" b="0" cap="none" spc="0" dirty="0">
            <a:ln w="18415" cmpd="sng">
              <a:solidFill>
                <a:srgbClr val="FFFFFF"/>
              </a:solidFill>
              <a:prstDash val="solid"/>
            </a:ln>
            <a:solidFill>
              <a:srgbClr val="FFFFFF"/>
            </a:solidFill>
            <a:effectLst>
              <a:outerShdw blurRad="63500" dir="3600000" algn="tl" rotWithShape="0">
                <a:srgbClr val="000000">
                  <a:alpha val="70000"/>
                </a:srgbClr>
              </a:outerShdw>
            </a:effectLst>
            <a:latin typeface="+mj-lt"/>
          </a:endParaRPr>
        </a:p>
      </dgm:t>
    </dgm:pt>
    <dgm:pt modelId="{E5BCF604-D682-0343-8003-8071A7EBC144}" type="parTrans" cxnId="{6F1A535E-97D9-DC44-9F8A-9303A5D4A99E}">
      <dgm:prSet/>
      <dgm:spPr/>
      <dgm:t>
        <a:bodyPr/>
        <a:lstStyle/>
        <a:p>
          <a:endParaRPr lang="en-US"/>
        </a:p>
      </dgm:t>
    </dgm:pt>
    <dgm:pt modelId="{055ADFCB-086B-FC4A-9F59-4FB2C2D6175B}" type="sibTrans" cxnId="{6F1A535E-97D9-DC44-9F8A-9303A5D4A99E}">
      <dgm:prSet/>
      <dgm:spPr/>
      <dgm:t>
        <a:bodyPr/>
        <a:lstStyle/>
        <a:p>
          <a:endParaRPr lang="en-US"/>
        </a:p>
      </dgm:t>
    </dgm:pt>
    <dgm:pt modelId="{B6DA18D7-C698-A143-9BF3-D1B227E1377B}">
      <dgm:prSet phldrT="[Text]" custT="1"/>
      <dgm:spPr>
        <a:solidFill>
          <a:schemeClr val="tx1"/>
        </a:solidFill>
      </dgm:spPr>
      <dgm:t>
        <a:bodyPr/>
        <a:lstStyle/>
        <a:p>
          <a:r>
            <a:rPr lang="en-US" sz="1800" b="1" i="0" dirty="0" smtClean="0">
              <a:solidFill>
                <a:schemeClr val="bg1"/>
              </a:solidFill>
              <a:latin typeface="+mj-lt"/>
            </a:rPr>
            <a:t>Anything that might hinder or prevent an asset from providing appropriate levels of the key security services</a:t>
          </a:r>
          <a:endParaRPr lang="en-US" sz="1800" b="1" i="0" dirty="0">
            <a:solidFill>
              <a:schemeClr val="bg1"/>
            </a:solidFill>
            <a:latin typeface="+mj-lt"/>
          </a:endParaRPr>
        </a:p>
      </dgm:t>
    </dgm:pt>
    <dgm:pt modelId="{59878F38-67BC-3247-84AC-95CF8A2FB82D}" type="parTrans" cxnId="{CF5484DE-9BF0-F14F-B8A3-DFB1DD7A3C72}">
      <dgm:prSet/>
      <dgm:spPr/>
      <dgm:t>
        <a:bodyPr/>
        <a:lstStyle/>
        <a:p>
          <a:endParaRPr lang="en-US"/>
        </a:p>
      </dgm:t>
    </dgm:pt>
    <dgm:pt modelId="{1FE4B01C-BA76-D34C-A3CB-28F7F5ECBEF3}" type="sibTrans" cxnId="{CF5484DE-9BF0-F14F-B8A3-DFB1DD7A3C72}">
      <dgm:prSet/>
      <dgm:spPr/>
      <dgm:t>
        <a:bodyPr/>
        <a:lstStyle/>
        <a:p>
          <a:endParaRPr lang="en-US"/>
        </a:p>
      </dgm:t>
    </dgm:pt>
    <dgm:pt modelId="{B18DCDFD-AA46-1341-A7DF-6C00384D9B4A}">
      <dgm:prSet phldrT="[Text]" custT="1"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US" sz="1800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</a:rPr>
            <a:t>Confidentiality</a:t>
          </a:r>
          <a:r>
            <a:rPr lang="en-US" sz="1800" dirty="0" smtClean="0">
              <a:latin typeface="+mj-lt"/>
            </a:rPr>
            <a:t>	</a:t>
          </a:r>
          <a:endParaRPr lang="en-US" sz="1800" dirty="0">
            <a:latin typeface="+mj-lt"/>
          </a:endParaRPr>
        </a:p>
      </dgm:t>
    </dgm:pt>
    <dgm:pt modelId="{672E744D-4387-8240-A9FD-AF8AB14E2988}" type="parTrans" cxnId="{9D54D45B-19EE-EA4E-BCD7-C3054D0F116E}">
      <dgm:prSet/>
      <dgm:spPr/>
      <dgm:t>
        <a:bodyPr/>
        <a:lstStyle/>
        <a:p>
          <a:endParaRPr lang="en-US"/>
        </a:p>
      </dgm:t>
    </dgm:pt>
    <dgm:pt modelId="{EDB86CA8-8890-D84C-A44E-AF35309FD916}" type="sibTrans" cxnId="{9D54D45B-19EE-EA4E-BCD7-C3054D0F116E}">
      <dgm:prSet/>
      <dgm:spPr/>
      <dgm:t>
        <a:bodyPr/>
        <a:lstStyle/>
        <a:p>
          <a:endParaRPr lang="en-US"/>
        </a:p>
      </dgm:t>
    </dgm:pt>
    <dgm:pt modelId="{265B9492-FC5A-AC44-A440-3BA25E190671}" type="pres">
      <dgm:prSet presAssocID="{E83FAB04-7DCE-6D40-9007-F76C4D767083}" presName="composite" presStyleCnt="0">
        <dgm:presLayoutVars>
          <dgm:chMax val="1"/>
          <dgm:dir/>
          <dgm:resizeHandles val="exact"/>
        </dgm:presLayoutVars>
      </dgm:prSet>
      <dgm:spPr/>
    </dgm:pt>
    <dgm:pt modelId="{D45C2DD4-0AF9-A94D-979A-7A10243D7437}" type="pres">
      <dgm:prSet presAssocID="{E83FAB04-7DCE-6D40-9007-F76C4D767083}" presName="radial" presStyleCnt="0">
        <dgm:presLayoutVars>
          <dgm:animLvl val="ctr"/>
        </dgm:presLayoutVars>
      </dgm:prSet>
      <dgm:spPr/>
    </dgm:pt>
    <dgm:pt modelId="{2FDCED59-5831-8746-920B-E8FC2BE38DE0}" type="pres">
      <dgm:prSet presAssocID="{B6DA18D7-C698-A143-9BF3-D1B227E1377B}" presName="centerShape" presStyleLbl="vennNode1" presStyleIdx="0" presStyleCnt="7"/>
      <dgm:spPr/>
      <dgm:t>
        <a:bodyPr/>
        <a:lstStyle/>
        <a:p>
          <a:endParaRPr lang="en-US"/>
        </a:p>
      </dgm:t>
    </dgm:pt>
    <dgm:pt modelId="{4B08B501-66AB-4248-8253-D4694DE12555}" type="pres">
      <dgm:prSet presAssocID="{353F953C-5BD2-B447-AEF7-593F3E4C0182}" presName="node" presStyleLbl="venn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7CA51B6-BDF1-9B48-BA0C-54E26B9325A8}" type="pres">
      <dgm:prSet presAssocID="{AABF8E15-3D1F-6448-BDDA-47A45D6B6B05}" presName="node" presStyleLbl="vennNode1" presStyleIdx="2" presStyleCnt="7" custScaleX="121999" custScaleY="103060" custRadScaleRad="110978" custRadScaleInc="537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8841C6F-ECA0-5845-ADD8-06F94BDDFEDA}" type="pres">
      <dgm:prSet presAssocID="{89705E84-B57D-A642-9F68-AE8BC35110B8}" presName="node" presStyleLbl="vennNode1" presStyleIdx="3" presStyleCnt="7" custScaleX="178729" custScaleY="96202" custRadScaleRad="126197" custRadScaleInc="-1436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FEA7F70-2F74-A245-A233-EDF5E84805A7}" type="pres">
      <dgm:prSet presAssocID="{3098420F-8C55-F047-A00D-D3A7D411239F}" presName="node" presStyleLbl="vennNode1" presStyleIdx="4" presStyleCnt="7" custScaleX="14742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00EDA8F-81A7-8C4E-897B-284FA51637AB}" type="pres">
      <dgm:prSet presAssocID="{C7D5F483-6846-6C42-B506-A356D0838A5F}" presName="node" presStyleLbl="vennNode1" presStyleIdx="5" presStyleCnt="7" custScaleX="118035" custRadScaleRad="105570" custRadScaleInc="546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6A2D228-B306-6A46-A7A2-164614DF38D3}" type="pres">
      <dgm:prSet presAssocID="{B18DCDFD-AA46-1341-A7DF-6C00384D9B4A}" presName="node" presStyleLbl="vennNode1" presStyleIdx="6" presStyleCnt="7" custScaleX="164487" custScaleY="108414" custRadScaleRad="115248" custRadScaleInc="-550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2D0768F-44FF-B348-9166-70FBE2B27559}" type="presOf" srcId="{AABF8E15-3D1F-6448-BDDA-47A45D6B6B05}" destId="{87CA51B6-BDF1-9B48-BA0C-54E26B9325A8}" srcOrd="0" destOrd="0" presId="urn:microsoft.com/office/officeart/2005/8/layout/radial3"/>
    <dgm:cxn modelId="{34C9AF89-612F-C145-95E0-D49F229EC3D6}" type="presOf" srcId="{C7D5F483-6846-6C42-B506-A356D0838A5F}" destId="{800EDA8F-81A7-8C4E-897B-284FA51637AB}" srcOrd="0" destOrd="0" presId="urn:microsoft.com/office/officeart/2005/8/layout/radial3"/>
    <dgm:cxn modelId="{6F1A535E-97D9-DC44-9F8A-9303A5D4A99E}" srcId="{B6DA18D7-C698-A143-9BF3-D1B227E1377B}" destId="{353F953C-5BD2-B447-AEF7-593F3E4C0182}" srcOrd="0" destOrd="0" parTransId="{E5BCF604-D682-0343-8003-8071A7EBC144}" sibTransId="{055ADFCB-086B-FC4A-9F59-4FB2C2D6175B}"/>
    <dgm:cxn modelId="{09280DF7-F109-4B4F-962E-2B46872B46D1}" srcId="{B6DA18D7-C698-A143-9BF3-D1B227E1377B}" destId="{89705E84-B57D-A642-9F68-AE8BC35110B8}" srcOrd="2" destOrd="0" parTransId="{E4C9357D-B9A2-9F48-83D7-765A7B3ED3A7}" sibTransId="{E154275D-9133-3640-83D7-21633CF4D059}"/>
    <dgm:cxn modelId="{A3D1ECDA-EF29-964E-85C2-0F669247E6F9}" type="presOf" srcId="{B6DA18D7-C698-A143-9BF3-D1B227E1377B}" destId="{2FDCED59-5831-8746-920B-E8FC2BE38DE0}" srcOrd="0" destOrd="0" presId="urn:microsoft.com/office/officeart/2005/8/layout/radial3"/>
    <dgm:cxn modelId="{9F8D6DCD-1C0F-094F-B22F-E0C87C856965}" type="presOf" srcId="{3098420F-8C55-F047-A00D-D3A7D411239F}" destId="{9FEA7F70-2F74-A245-A233-EDF5E84805A7}" srcOrd="0" destOrd="0" presId="urn:microsoft.com/office/officeart/2005/8/layout/radial3"/>
    <dgm:cxn modelId="{4888D073-C20A-2C44-A94A-C219DCEFEC89}" srcId="{B6DA18D7-C698-A143-9BF3-D1B227E1377B}" destId="{AABF8E15-3D1F-6448-BDDA-47A45D6B6B05}" srcOrd="1" destOrd="0" parTransId="{490841DF-9916-6D4B-B3D4-17CF48FF764F}" sibTransId="{3D4064D4-0A2D-5C4E-A06D-31A0119DB9F9}"/>
    <dgm:cxn modelId="{CF5484DE-9BF0-F14F-B8A3-DFB1DD7A3C72}" srcId="{E83FAB04-7DCE-6D40-9007-F76C4D767083}" destId="{B6DA18D7-C698-A143-9BF3-D1B227E1377B}" srcOrd="0" destOrd="0" parTransId="{59878F38-67BC-3247-84AC-95CF8A2FB82D}" sibTransId="{1FE4B01C-BA76-D34C-A3CB-28F7F5ECBEF3}"/>
    <dgm:cxn modelId="{E20B4D88-DB34-0C48-888A-9B411B64FC2F}" type="presOf" srcId="{353F953C-5BD2-B447-AEF7-593F3E4C0182}" destId="{4B08B501-66AB-4248-8253-D4694DE12555}" srcOrd="0" destOrd="0" presId="urn:microsoft.com/office/officeart/2005/8/layout/radial3"/>
    <dgm:cxn modelId="{B8E93AFC-C55B-FB46-9D40-6077E0E735B1}" type="presOf" srcId="{B18DCDFD-AA46-1341-A7DF-6C00384D9B4A}" destId="{86A2D228-B306-6A46-A7A2-164614DF38D3}" srcOrd="0" destOrd="0" presId="urn:microsoft.com/office/officeart/2005/8/layout/radial3"/>
    <dgm:cxn modelId="{DA9D95F0-DD98-E541-9D09-71C12FE8FE09}" srcId="{B6DA18D7-C698-A143-9BF3-D1B227E1377B}" destId="{C7D5F483-6846-6C42-B506-A356D0838A5F}" srcOrd="4" destOrd="0" parTransId="{8258C2DE-DB31-0448-9E49-9CE51EF0E09A}" sibTransId="{1C839258-945F-8542-875F-9F1AE7A16E5C}"/>
    <dgm:cxn modelId="{A23A176E-B9B8-A44A-9629-589CDF41961C}" srcId="{B6DA18D7-C698-A143-9BF3-D1B227E1377B}" destId="{3098420F-8C55-F047-A00D-D3A7D411239F}" srcOrd="3" destOrd="0" parTransId="{CF8300ED-994D-D046-BF28-DCEF1455FC32}" sibTransId="{C58906CF-EF98-2442-8D7A-CF2127506BA9}"/>
    <dgm:cxn modelId="{168A6A54-650B-6147-9417-79FBCA237F0A}" type="presOf" srcId="{E83FAB04-7DCE-6D40-9007-F76C4D767083}" destId="{265B9492-FC5A-AC44-A440-3BA25E190671}" srcOrd="0" destOrd="0" presId="urn:microsoft.com/office/officeart/2005/8/layout/radial3"/>
    <dgm:cxn modelId="{9D54D45B-19EE-EA4E-BCD7-C3054D0F116E}" srcId="{B6DA18D7-C698-A143-9BF3-D1B227E1377B}" destId="{B18DCDFD-AA46-1341-A7DF-6C00384D9B4A}" srcOrd="5" destOrd="0" parTransId="{672E744D-4387-8240-A9FD-AF8AB14E2988}" sibTransId="{EDB86CA8-8890-D84C-A44E-AF35309FD916}"/>
    <dgm:cxn modelId="{D4397E51-E2F9-684A-A128-59FE198304D5}" type="presOf" srcId="{89705E84-B57D-A642-9F68-AE8BC35110B8}" destId="{38841C6F-ECA0-5845-ADD8-06F94BDDFEDA}" srcOrd="0" destOrd="0" presId="urn:microsoft.com/office/officeart/2005/8/layout/radial3"/>
    <dgm:cxn modelId="{E6EE5F6A-4969-E440-93CD-3112955AB51F}" type="presParOf" srcId="{265B9492-FC5A-AC44-A440-3BA25E190671}" destId="{D45C2DD4-0AF9-A94D-979A-7A10243D7437}" srcOrd="0" destOrd="0" presId="urn:microsoft.com/office/officeart/2005/8/layout/radial3"/>
    <dgm:cxn modelId="{0D640895-6781-F240-9D6C-63AAC0375350}" type="presParOf" srcId="{D45C2DD4-0AF9-A94D-979A-7A10243D7437}" destId="{2FDCED59-5831-8746-920B-E8FC2BE38DE0}" srcOrd="0" destOrd="0" presId="urn:microsoft.com/office/officeart/2005/8/layout/radial3"/>
    <dgm:cxn modelId="{B88369F3-2BA2-854B-BE74-A1EEBC99F79A}" type="presParOf" srcId="{D45C2DD4-0AF9-A94D-979A-7A10243D7437}" destId="{4B08B501-66AB-4248-8253-D4694DE12555}" srcOrd="1" destOrd="0" presId="urn:microsoft.com/office/officeart/2005/8/layout/radial3"/>
    <dgm:cxn modelId="{B5E9813E-312F-854F-8BE9-0EFC11716B44}" type="presParOf" srcId="{D45C2DD4-0AF9-A94D-979A-7A10243D7437}" destId="{87CA51B6-BDF1-9B48-BA0C-54E26B9325A8}" srcOrd="2" destOrd="0" presId="urn:microsoft.com/office/officeart/2005/8/layout/radial3"/>
    <dgm:cxn modelId="{2EC75AB1-A440-F94D-A5F8-8CE880BF0AEC}" type="presParOf" srcId="{D45C2DD4-0AF9-A94D-979A-7A10243D7437}" destId="{38841C6F-ECA0-5845-ADD8-06F94BDDFEDA}" srcOrd="3" destOrd="0" presId="urn:microsoft.com/office/officeart/2005/8/layout/radial3"/>
    <dgm:cxn modelId="{E648FC1D-BA78-7244-B773-49213E7A6DC0}" type="presParOf" srcId="{D45C2DD4-0AF9-A94D-979A-7A10243D7437}" destId="{9FEA7F70-2F74-A245-A233-EDF5E84805A7}" srcOrd="4" destOrd="0" presId="urn:microsoft.com/office/officeart/2005/8/layout/radial3"/>
    <dgm:cxn modelId="{9F7D295C-EF85-6444-B047-A6A543AD2CB8}" type="presParOf" srcId="{D45C2DD4-0AF9-A94D-979A-7A10243D7437}" destId="{800EDA8F-81A7-8C4E-897B-284FA51637AB}" srcOrd="5" destOrd="0" presId="urn:microsoft.com/office/officeart/2005/8/layout/radial3"/>
    <dgm:cxn modelId="{C599BAF6-2B32-124B-9C6A-5406004DEEAE}" type="presParOf" srcId="{D45C2DD4-0AF9-A94D-979A-7A10243D7437}" destId="{86A2D228-B306-6A46-A7A2-164614DF38D3}" srcOrd="6" destOrd="0" presId="urn:microsoft.com/office/officeart/2005/8/layout/radial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8553F7EA-FFE8-D044-A625-87D89E39AC96}" type="doc">
      <dgm:prSet loTypeId="urn:microsoft.com/office/officeart/2005/8/layout/list1" loCatId="list" qsTypeId="urn:microsoft.com/office/officeart/2005/8/quickstyle/simple1" qsCatId="simple" csTypeId="urn:microsoft.com/office/officeart/2005/8/colors/accent2_5" csCatId="accent2" phldr="1"/>
      <dgm:spPr/>
      <dgm:t>
        <a:bodyPr/>
        <a:lstStyle/>
        <a:p>
          <a:endParaRPr lang="en-US"/>
        </a:p>
      </dgm:t>
    </dgm:pt>
    <dgm:pt modelId="{D14CBC1F-94A0-584C-BDAB-A4E704B14F35}">
      <dgm:prSet phldrT="[Text]"/>
      <dgm:spPr>
        <a:solidFill>
          <a:schemeClr val="accent5">
            <a:lumMod val="75000"/>
            <a:alpha val="90000"/>
          </a:schemeClr>
        </a:solidFill>
        <a:ln>
          <a:solidFill>
            <a:schemeClr val="accent5">
              <a:lumMod val="75000"/>
            </a:schemeClr>
          </a:solidFill>
        </a:ln>
      </dgm:spPr>
      <dgm:t>
        <a:bodyPr/>
        <a:lstStyle/>
        <a:p>
          <a:r>
            <a:rPr lang="en-US" b="1" i="0" dirty="0" smtClean="0">
              <a:solidFill>
                <a:schemeClr val="bg1"/>
              </a:solidFill>
              <a:latin typeface="+mn-lt"/>
            </a:rPr>
            <a:t>Evaluation of human threat sources should consider:</a:t>
          </a:r>
          <a:endParaRPr lang="en-US" b="1" i="0" dirty="0">
            <a:solidFill>
              <a:schemeClr val="bg1"/>
            </a:solidFill>
            <a:latin typeface="+mn-lt"/>
          </a:endParaRPr>
        </a:p>
      </dgm:t>
    </dgm:pt>
    <dgm:pt modelId="{5317AE0D-D7AC-DE40-BAE6-82D0E740D3A0}" type="parTrans" cxnId="{1FB3A337-0F77-0946-89CB-0A3C9D3B0509}">
      <dgm:prSet/>
      <dgm:spPr/>
      <dgm:t>
        <a:bodyPr/>
        <a:lstStyle/>
        <a:p>
          <a:endParaRPr lang="en-US"/>
        </a:p>
      </dgm:t>
    </dgm:pt>
    <dgm:pt modelId="{46FF2BB0-99A2-994D-A84B-31F7A43E0A12}" type="sibTrans" cxnId="{1FB3A337-0F77-0946-89CB-0A3C9D3B0509}">
      <dgm:prSet/>
      <dgm:spPr/>
      <dgm:t>
        <a:bodyPr/>
        <a:lstStyle/>
        <a:p>
          <a:endParaRPr lang="en-US"/>
        </a:p>
      </dgm:t>
    </dgm:pt>
    <dgm:pt modelId="{63CC4A90-B164-0B41-8870-790E2F075FB4}">
      <dgm:prSet/>
      <dgm:spPr>
        <a:ln>
          <a:solidFill>
            <a:schemeClr val="accent5">
              <a:lumMod val="50000"/>
              <a:alpha val="90000"/>
            </a:schemeClr>
          </a:solidFill>
        </a:ln>
      </dgm:spPr>
      <dgm:t>
        <a:bodyPr/>
        <a:lstStyle/>
        <a:p>
          <a:r>
            <a:rPr lang="en-US" dirty="0" smtClean="0">
              <a:latin typeface="+mn-lt"/>
            </a:rPr>
            <a:t>Motivation</a:t>
          </a:r>
          <a:endParaRPr lang="en-US" dirty="0">
            <a:latin typeface="+mn-lt"/>
          </a:endParaRPr>
        </a:p>
      </dgm:t>
    </dgm:pt>
    <dgm:pt modelId="{0D2EDB41-536A-DD4E-8394-56E9E57C8534}" type="parTrans" cxnId="{85D137B8-555D-534D-BC33-69300C3EF967}">
      <dgm:prSet/>
      <dgm:spPr/>
      <dgm:t>
        <a:bodyPr/>
        <a:lstStyle/>
        <a:p>
          <a:endParaRPr lang="en-US"/>
        </a:p>
      </dgm:t>
    </dgm:pt>
    <dgm:pt modelId="{53A92BFF-098E-FC4E-A97C-039EA044D122}" type="sibTrans" cxnId="{85D137B8-555D-534D-BC33-69300C3EF967}">
      <dgm:prSet/>
      <dgm:spPr/>
      <dgm:t>
        <a:bodyPr/>
        <a:lstStyle/>
        <a:p>
          <a:endParaRPr lang="en-US"/>
        </a:p>
      </dgm:t>
    </dgm:pt>
    <dgm:pt modelId="{5B87F33B-BF7C-7443-ADEB-AF63942C8FCC}">
      <dgm:prSet/>
      <dgm:spPr>
        <a:ln>
          <a:solidFill>
            <a:schemeClr val="accent5">
              <a:lumMod val="50000"/>
              <a:alpha val="90000"/>
            </a:schemeClr>
          </a:solidFill>
        </a:ln>
      </dgm:spPr>
      <dgm:t>
        <a:bodyPr/>
        <a:lstStyle/>
        <a:p>
          <a:r>
            <a:rPr lang="en-US" dirty="0" smtClean="0">
              <a:latin typeface="+mn-lt"/>
            </a:rPr>
            <a:t>Capability</a:t>
          </a:r>
          <a:endParaRPr lang="en-US" dirty="0">
            <a:latin typeface="+mn-lt"/>
          </a:endParaRPr>
        </a:p>
      </dgm:t>
    </dgm:pt>
    <dgm:pt modelId="{BC93A106-37CC-5944-A60F-B7572CC1494D}" type="parTrans" cxnId="{025294A1-93B6-134A-8D27-E7E2D015B2F1}">
      <dgm:prSet/>
      <dgm:spPr/>
      <dgm:t>
        <a:bodyPr/>
        <a:lstStyle/>
        <a:p>
          <a:endParaRPr lang="en-US"/>
        </a:p>
      </dgm:t>
    </dgm:pt>
    <dgm:pt modelId="{644F686A-C7C2-904E-9FC6-8486C5F0BB07}" type="sibTrans" cxnId="{025294A1-93B6-134A-8D27-E7E2D015B2F1}">
      <dgm:prSet/>
      <dgm:spPr/>
      <dgm:t>
        <a:bodyPr/>
        <a:lstStyle/>
        <a:p>
          <a:endParaRPr lang="en-US"/>
        </a:p>
      </dgm:t>
    </dgm:pt>
    <dgm:pt modelId="{BD32BB8A-AD94-F741-ACAB-3594E3ED7EEA}">
      <dgm:prSet/>
      <dgm:spPr>
        <a:ln>
          <a:solidFill>
            <a:schemeClr val="accent5">
              <a:lumMod val="50000"/>
              <a:alpha val="90000"/>
            </a:schemeClr>
          </a:solidFill>
        </a:ln>
      </dgm:spPr>
      <dgm:t>
        <a:bodyPr/>
        <a:lstStyle/>
        <a:p>
          <a:r>
            <a:rPr lang="en-US" dirty="0" smtClean="0">
              <a:latin typeface="+mn-lt"/>
            </a:rPr>
            <a:t>Resources</a:t>
          </a:r>
          <a:endParaRPr lang="en-US" dirty="0">
            <a:latin typeface="+mn-lt"/>
          </a:endParaRPr>
        </a:p>
      </dgm:t>
    </dgm:pt>
    <dgm:pt modelId="{831A4495-9845-B946-90DA-E140CF0C7B93}" type="parTrans" cxnId="{0793FFA5-AC4E-BB46-B43E-2128B894ACAB}">
      <dgm:prSet/>
      <dgm:spPr/>
      <dgm:t>
        <a:bodyPr/>
        <a:lstStyle/>
        <a:p>
          <a:endParaRPr lang="en-US"/>
        </a:p>
      </dgm:t>
    </dgm:pt>
    <dgm:pt modelId="{1CAAB769-E8FF-C44B-A003-A7BA235B3286}" type="sibTrans" cxnId="{0793FFA5-AC4E-BB46-B43E-2128B894ACAB}">
      <dgm:prSet/>
      <dgm:spPr/>
      <dgm:t>
        <a:bodyPr/>
        <a:lstStyle/>
        <a:p>
          <a:endParaRPr lang="en-US"/>
        </a:p>
      </dgm:t>
    </dgm:pt>
    <dgm:pt modelId="{00EB415A-0A83-0F45-8944-AB0AD488B9AC}">
      <dgm:prSet/>
      <dgm:spPr>
        <a:ln>
          <a:solidFill>
            <a:schemeClr val="accent5">
              <a:lumMod val="50000"/>
              <a:alpha val="90000"/>
            </a:schemeClr>
          </a:solidFill>
        </a:ln>
      </dgm:spPr>
      <dgm:t>
        <a:bodyPr/>
        <a:lstStyle/>
        <a:p>
          <a:r>
            <a:rPr lang="en-US" dirty="0" smtClean="0">
              <a:latin typeface="+mn-lt"/>
            </a:rPr>
            <a:t>Probability of attack</a:t>
          </a:r>
        </a:p>
      </dgm:t>
    </dgm:pt>
    <dgm:pt modelId="{09BF7D96-7ED2-E74F-BC9A-32D75C0ACF06}" type="parTrans" cxnId="{C796144D-4131-144D-9737-131CB790E0A1}">
      <dgm:prSet/>
      <dgm:spPr/>
      <dgm:t>
        <a:bodyPr/>
        <a:lstStyle/>
        <a:p>
          <a:endParaRPr lang="en-US"/>
        </a:p>
      </dgm:t>
    </dgm:pt>
    <dgm:pt modelId="{B409D8F3-3309-E84C-B455-0C26CF108886}" type="sibTrans" cxnId="{C796144D-4131-144D-9737-131CB790E0A1}">
      <dgm:prSet/>
      <dgm:spPr/>
      <dgm:t>
        <a:bodyPr/>
        <a:lstStyle/>
        <a:p>
          <a:endParaRPr lang="en-US"/>
        </a:p>
      </dgm:t>
    </dgm:pt>
    <dgm:pt modelId="{AAFB320F-188D-BF45-A34C-47523CE4EE1A}">
      <dgm:prSet/>
      <dgm:spPr>
        <a:ln>
          <a:solidFill>
            <a:schemeClr val="accent5">
              <a:lumMod val="50000"/>
              <a:alpha val="90000"/>
            </a:schemeClr>
          </a:solidFill>
        </a:ln>
      </dgm:spPr>
      <dgm:t>
        <a:bodyPr/>
        <a:lstStyle/>
        <a:p>
          <a:r>
            <a:rPr lang="en-US" dirty="0" smtClean="0">
              <a:latin typeface="+mn-lt"/>
            </a:rPr>
            <a:t>Deterrence</a:t>
          </a:r>
        </a:p>
      </dgm:t>
    </dgm:pt>
    <dgm:pt modelId="{5B0BED64-A064-9A41-860C-E2F655792653}" type="parTrans" cxnId="{E567A926-3BAC-F243-8AB1-CB816527FEA4}">
      <dgm:prSet/>
      <dgm:spPr/>
      <dgm:t>
        <a:bodyPr/>
        <a:lstStyle/>
        <a:p>
          <a:endParaRPr lang="en-US"/>
        </a:p>
      </dgm:t>
    </dgm:pt>
    <dgm:pt modelId="{8DD6F223-30BD-5044-8AAB-1BB7BDB8D9D0}" type="sibTrans" cxnId="{E567A926-3BAC-F243-8AB1-CB816527FEA4}">
      <dgm:prSet/>
      <dgm:spPr/>
      <dgm:t>
        <a:bodyPr/>
        <a:lstStyle/>
        <a:p>
          <a:endParaRPr lang="en-US"/>
        </a:p>
      </dgm:t>
    </dgm:pt>
    <dgm:pt modelId="{277009BA-6668-AE42-9297-09484429C68F}" type="pres">
      <dgm:prSet presAssocID="{8553F7EA-FFE8-D044-A625-87D89E39AC96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48BD52B-402E-FB49-894F-C57C67F193DB}" type="pres">
      <dgm:prSet presAssocID="{D14CBC1F-94A0-584C-BDAB-A4E704B14F35}" presName="parentLin" presStyleCnt="0"/>
      <dgm:spPr/>
      <dgm:t>
        <a:bodyPr/>
        <a:lstStyle/>
        <a:p>
          <a:endParaRPr lang="en-US"/>
        </a:p>
      </dgm:t>
    </dgm:pt>
    <dgm:pt modelId="{80C5A3C3-C8DA-1C48-834F-9D8EC37EE1AB}" type="pres">
      <dgm:prSet presAssocID="{D14CBC1F-94A0-584C-BDAB-A4E704B14F35}" presName="parentLeftMargin" presStyleLbl="node1" presStyleIdx="0" presStyleCnt="1"/>
      <dgm:spPr/>
      <dgm:t>
        <a:bodyPr/>
        <a:lstStyle/>
        <a:p>
          <a:endParaRPr lang="en-US"/>
        </a:p>
      </dgm:t>
    </dgm:pt>
    <dgm:pt modelId="{D023BD65-AC0B-2448-97EA-3C77B40F2276}" type="pres">
      <dgm:prSet presAssocID="{D14CBC1F-94A0-584C-BDAB-A4E704B14F35}" presName="parentText" presStyleLbl="node1" presStyleIdx="0" presStyleCnt="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F2B1C2C-6AB1-7042-95C0-FB4C5C1E52BE}" type="pres">
      <dgm:prSet presAssocID="{D14CBC1F-94A0-584C-BDAB-A4E704B14F35}" presName="negativeSpace" presStyleCnt="0"/>
      <dgm:spPr/>
      <dgm:t>
        <a:bodyPr/>
        <a:lstStyle/>
        <a:p>
          <a:endParaRPr lang="en-US"/>
        </a:p>
      </dgm:t>
    </dgm:pt>
    <dgm:pt modelId="{EED2EDFE-3C43-5247-A99E-A6193F869A8C}" type="pres">
      <dgm:prSet presAssocID="{D14CBC1F-94A0-584C-BDAB-A4E704B14F35}" presName="childText" presStyleLbl="conFgAcc1" presStyleIdx="0" presStyleCnt="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567A926-3BAC-F243-8AB1-CB816527FEA4}" srcId="{D14CBC1F-94A0-584C-BDAB-A4E704B14F35}" destId="{AAFB320F-188D-BF45-A34C-47523CE4EE1A}" srcOrd="4" destOrd="0" parTransId="{5B0BED64-A064-9A41-860C-E2F655792653}" sibTransId="{8DD6F223-30BD-5044-8AAB-1BB7BDB8D9D0}"/>
    <dgm:cxn modelId="{6BF9D244-1949-E047-93D3-E9CD58CBB5F1}" type="presOf" srcId="{BD32BB8A-AD94-F741-ACAB-3594E3ED7EEA}" destId="{EED2EDFE-3C43-5247-A99E-A6193F869A8C}" srcOrd="0" destOrd="2" presId="urn:microsoft.com/office/officeart/2005/8/layout/list1"/>
    <dgm:cxn modelId="{025294A1-93B6-134A-8D27-E7E2D015B2F1}" srcId="{D14CBC1F-94A0-584C-BDAB-A4E704B14F35}" destId="{5B87F33B-BF7C-7443-ADEB-AF63942C8FCC}" srcOrd="1" destOrd="0" parTransId="{BC93A106-37CC-5944-A60F-B7572CC1494D}" sibTransId="{644F686A-C7C2-904E-9FC6-8486C5F0BB07}"/>
    <dgm:cxn modelId="{AB298EFA-AB96-3E4D-8CD8-8BD97FBD6F35}" type="presOf" srcId="{63CC4A90-B164-0B41-8870-790E2F075FB4}" destId="{EED2EDFE-3C43-5247-A99E-A6193F869A8C}" srcOrd="0" destOrd="0" presId="urn:microsoft.com/office/officeart/2005/8/layout/list1"/>
    <dgm:cxn modelId="{0E8F658D-950F-ED4F-BB95-6EB84A8D1E92}" type="presOf" srcId="{8553F7EA-FFE8-D044-A625-87D89E39AC96}" destId="{277009BA-6668-AE42-9297-09484429C68F}" srcOrd="0" destOrd="0" presId="urn:microsoft.com/office/officeart/2005/8/layout/list1"/>
    <dgm:cxn modelId="{0793FFA5-AC4E-BB46-B43E-2128B894ACAB}" srcId="{D14CBC1F-94A0-584C-BDAB-A4E704B14F35}" destId="{BD32BB8A-AD94-F741-ACAB-3594E3ED7EEA}" srcOrd="2" destOrd="0" parTransId="{831A4495-9845-B946-90DA-E140CF0C7B93}" sibTransId="{1CAAB769-E8FF-C44B-A003-A7BA235B3286}"/>
    <dgm:cxn modelId="{85D137B8-555D-534D-BC33-69300C3EF967}" srcId="{D14CBC1F-94A0-584C-BDAB-A4E704B14F35}" destId="{63CC4A90-B164-0B41-8870-790E2F075FB4}" srcOrd="0" destOrd="0" parTransId="{0D2EDB41-536A-DD4E-8394-56E9E57C8534}" sibTransId="{53A92BFF-098E-FC4E-A97C-039EA044D122}"/>
    <dgm:cxn modelId="{81D1C7B7-A071-2140-8A64-E1CDFC4A91C5}" type="presOf" srcId="{AAFB320F-188D-BF45-A34C-47523CE4EE1A}" destId="{EED2EDFE-3C43-5247-A99E-A6193F869A8C}" srcOrd="0" destOrd="4" presId="urn:microsoft.com/office/officeart/2005/8/layout/list1"/>
    <dgm:cxn modelId="{1FB3A337-0F77-0946-89CB-0A3C9D3B0509}" srcId="{8553F7EA-FFE8-D044-A625-87D89E39AC96}" destId="{D14CBC1F-94A0-584C-BDAB-A4E704B14F35}" srcOrd="0" destOrd="0" parTransId="{5317AE0D-D7AC-DE40-BAE6-82D0E740D3A0}" sibTransId="{46FF2BB0-99A2-994D-A84B-31F7A43E0A12}"/>
    <dgm:cxn modelId="{9A5FF77D-DA23-164A-B890-DB07C1B46A81}" type="presOf" srcId="{D14CBC1F-94A0-584C-BDAB-A4E704B14F35}" destId="{D023BD65-AC0B-2448-97EA-3C77B40F2276}" srcOrd="1" destOrd="0" presId="urn:microsoft.com/office/officeart/2005/8/layout/list1"/>
    <dgm:cxn modelId="{0AB539B9-3760-764E-A83C-78B0C36C86F8}" type="presOf" srcId="{00EB415A-0A83-0F45-8944-AB0AD488B9AC}" destId="{EED2EDFE-3C43-5247-A99E-A6193F869A8C}" srcOrd="0" destOrd="3" presId="urn:microsoft.com/office/officeart/2005/8/layout/list1"/>
    <dgm:cxn modelId="{C796144D-4131-144D-9737-131CB790E0A1}" srcId="{D14CBC1F-94A0-584C-BDAB-A4E704B14F35}" destId="{00EB415A-0A83-0F45-8944-AB0AD488B9AC}" srcOrd="3" destOrd="0" parTransId="{09BF7D96-7ED2-E74F-BC9A-32D75C0ACF06}" sibTransId="{B409D8F3-3309-E84C-B455-0C26CF108886}"/>
    <dgm:cxn modelId="{EB08D3C9-B843-C843-B44F-D19EE453AF06}" type="presOf" srcId="{5B87F33B-BF7C-7443-ADEB-AF63942C8FCC}" destId="{EED2EDFE-3C43-5247-A99E-A6193F869A8C}" srcOrd="0" destOrd="1" presId="urn:microsoft.com/office/officeart/2005/8/layout/list1"/>
    <dgm:cxn modelId="{E2AA0390-F733-6144-9468-D6546589F865}" type="presOf" srcId="{D14CBC1F-94A0-584C-BDAB-A4E704B14F35}" destId="{80C5A3C3-C8DA-1C48-834F-9D8EC37EE1AB}" srcOrd="0" destOrd="0" presId="urn:microsoft.com/office/officeart/2005/8/layout/list1"/>
    <dgm:cxn modelId="{074280EB-0C53-6649-A684-CD71FF8A169D}" type="presParOf" srcId="{277009BA-6668-AE42-9297-09484429C68F}" destId="{348BD52B-402E-FB49-894F-C57C67F193DB}" srcOrd="0" destOrd="0" presId="urn:microsoft.com/office/officeart/2005/8/layout/list1"/>
    <dgm:cxn modelId="{82BF47D9-8E22-AB43-B2BE-E7133DD3C393}" type="presParOf" srcId="{348BD52B-402E-FB49-894F-C57C67F193DB}" destId="{80C5A3C3-C8DA-1C48-834F-9D8EC37EE1AB}" srcOrd="0" destOrd="0" presId="urn:microsoft.com/office/officeart/2005/8/layout/list1"/>
    <dgm:cxn modelId="{D17D037D-5084-884A-8B33-5F7C1E804DBE}" type="presParOf" srcId="{348BD52B-402E-FB49-894F-C57C67F193DB}" destId="{D023BD65-AC0B-2448-97EA-3C77B40F2276}" srcOrd="1" destOrd="0" presId="urn:microsoft.com/office/officeart/2005/8/layout/list1"/>
    <dgm:cxn modelId="{73FE57FD-759F-C849-9935-0AC498D6FD4A}" type="presParOf" srcId="{277009BA-6668-AE42-9297-09484429C68F}" destId="{CF2B1C2C-6AB1-7042-95C0-FB4C5C1E52BE}" srcOrd="1" destOrd="0" presId="urn:microsoft.com/office/officeart/2005/8/layout/list1"/>
    <dgm:cxn modelId="{83C0BAC5-22A8-1A4B-A302-B8A690E65678}" type="presParOf" srcId="{277009BA-6668-AE42-9297-09484429C68F}" destId="{EED2EDFE-3C43-5247-A99E-A6193F869A8C}" srcOrd="2" destOrd="0" presId="urn:microsoft.com/office/officeart/2005/8/layout/list1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990D8CB4-5457-6746-9F81-DA686685CD09}" type="doc">
      <dgm:prSet loTypeId="urn:microsoft.com/office/officeart/2005/8/layout/lProcess3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1F03C4A-049B-534F-9CBF-04A4FFB71F56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pPr rtl="0"/>
          <a:r>
            <a:rPr lang="en-US" b="1" dirty="0" smtClean="0"/>
            <a:t>Risk acceptance</a:t>
          </a:r>
          <a:endParaRPr lang="en-US" dirty="0"/>
        </a:p>
      </dgm:t>
    </dgm:pt>
    <dgm:pt modelId="{5B84AA06-B6B5-F945-BC03-43DDB728A48A}" type="parTrans" cxnId="{E459C3FC-CA35-5944-AAE1-B42EEA41B924}">
      <dgm:prSet/>
      <dgm:spPr/>
      <dgm:t>
        <a:bodyPr/>
        <a:lstStyle/>
        <a:p>
          <a:endParaRPr lang="en-US"/>
        </a:p>
      </dgm:t>
    </dgm:pt>
    <dgm:pt modelId="{B0AA86CF-45FD-EF4F-AE34-06D60F465E64}" type="sibTrans" cxnId="{E459C3FC-CA35-5944-AAE1-B42EEA41B924}">
      <dgm:prSet/>
      <dgm:spPr/>
      <dgm:t>
        <a:bodyPr/>
        <a:lstStyle/>
        <a:p>
          <a:endParaRPr lang="en-US"/>
        </a:p>
      </dgm:t>
    </dgm:pt>
    <dgm:pt modelId="{11C9FA72-C1E9-AD42-9824-2A24ED249B3A}">
      <dgm:prSet custT="1"/>
      <dgm:spPr/>
      <dgm:t>
        <a:bodyPr/>
        <a:lstStyle/>
        <a:p>
          <a:pPr rtl="0"/>
          <a:r>
            <a:rPr lang="en-US" sz="1200" b="1" dirty="0" smtClean="0"/>
            <a:t>Choosing to accept a risk level greater than normal for business reasons</a:t>
          </a:r>
          <a:endParaRPr lang="en-US" sz="1200" dirty="0"/>
        </a:p>
      </dgm:t>
    </dgm:pt>
    <dgm:pt modelId="{AAD8C601-1C43-B641-BC2F-0EDD54D67C3A}" type="parTrans" cxnId="{E704C998-99D2-204D-8CD7-8A1A4C859EB0}">
      <dgm:prSet/>
      <dgm:spPr/>
      <dgm:t>
        <a:bodyPr/>
        <a:lstStyle/>
        <a:p>
          <a:endParaRPr lang="en-US"/>
        </a:p>
      </dgm:t>
    </dgm:pt>
    <dgm:pt modelId="{EFDC4591-A92A-C143-BB99-5AB70AADCF34}" type="sibTrans" cxnId="{E704C998-99D2-204D-8CD7-8A1A4C859EB0}">
      <dgm:prSet/>
      <dgm:spPr/>
      <dgm:t>
        <a:bodyPr/>
        <a:lstStyle/>
        <a:p>
          <a:endParaRPr lang="en-US"/>
        </a:p>
      </dgm:t>
    </dgm:pt>
    <dgm:pt modelId="{B33A9A63-165D-474C-A29E-3797393C9C8B}">
      <dgm:prSet/>
      <dgm:spPr>
        <a:solidFill>
          <a:schemeClr val="accent5">
            <a:lumMod val="75000"/>
          </a:schemeClr>
        </a:solidFill>
      </dgm:spPr>
      <dgm:t>
        <a:bodyPr/>
        <a:lstStyle/>
        <a:p>
          <a:pPr rtl="0"/>
          <a:r>
            <a:rPr lang="en-US" b="1" dirty="0" smtClean="0"/>
            <a:t>Risk avoidance</a:t>
          </a:r>
          <a:endParaRPr lang="en-US" dirty="0"/>
        </a:p>
      </dgm:t>
    </dgm:pt>
    <dgm:pt modelId="{E266FDAD-81E7-7B41-8C5A-B138FF7D4719}" type="parTrans" cxnId="{C399378F-B461-E348-88A1-592AC85F3C42}">
      <dgm:prSet/>
      <dgm:spPr/>
      <dgm:t>
        <a:bodyPr/>
        <a:lstStyle/>
        <a:p>
          <a:endParaRPr lang="en-US"/>
        </a:p>
      </dgm:t>
    </dgm:pt>
    <dgm:pt modelId="{906B0F67-4B0B-8546-AFAE-99F5B6E02B37}" type="sibTrans" cxnId="{C399378F-B461-E348-88A1-592AC85F3C42}">
      <dgm:prSet/>
      <dgm:spPr/>
      <dgm:t>
        <a:bodyPr/>
        <a:lstStyle/>
        <a:p>
          <a:endParaRPr lang="en-US"/>
        </a:p>
      </dgm:t>
    </dgm:pt>
    <dgm:pt modelId="{21E87059-266D-B847-AF5A-73BD270DF34C}">
      <dgm:prSet custT="1"/>
      <dgm:spPr/>
      <dgm:t>
        <a:bodyPr/>
        <a:lstStyle/>
        <a:p>
          <a:pPr rtl="0"/>
          <a:r>
            <a:rPr lang="en-US" sz="1200" b="1" dirty="0" smtClean="0"/>
            <a:t>Not proceeding with the activity or system that creates this risk</a:t>
          </a:r>
          <a:endParaRPr lang="en-US" sz="1200" dirty="0"/>
        </a:p>
      </dgm:t>
    </dgm:pt>
    <dgm:pt modelId="{AEDEC94A-DCAC-F14E-B977-20889CD49CFB}" type="parTrans" cxnId="{4923DAF2-7781-094A-858F-AAB64B9BF510}">
      <dgm:prSet/>
      <dgm:spPr/>
      <dgm:t>
        <a:bodyPr/>
        <a:lstStyle/>
        <a:p>
          <a:endParaRPr lang="en-US"/>
        </a:p>
      </dgm:t>
    </dgm:pt>
    <dgm:pt modelId="{37BCC9BE-6354-D445-9AC5-03A852A5C126}" type="sibTrans" cxnId="{4923DAF2-7781-094A-858F-AAB64B9BF510}">
      <dgm:prSet/>
      <dgm:spPr/>
      <dgm:t>
        <a:bodyPr/>
        <a:lstStyle/>
        <a:p>
          <a:endParaRPr lang="en-US"/>
        </a:p>
      </dgm:t>
    </dgm:pt>
    <dgm:pt modelId="{BCA159F1-0F8B-174B-B84F-2244B4F85443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pPr rtl="0"/>
          <a:r>
            <a:rPr lang="en-US" b="1" dirty="0" smtClean="0"/>
            <a:t>Risk transfer</a:t>
          </a:r>
          <a:endParaRPr lang="en-US" dirty="0"/>
        </a:p>
      </dgm:t>
    </dgm:pt>
    <dgm:pt modelId="{695DB165-EA33-664A-96D9-3912F9568D42}" type="parTrans" cxnId="{70A7F832-064D-864D-88E6-C1EAA4CC089B}">
      <dgm:prSet/>
      <dgm:spPr/>
      <dgm:t>
        <a:bodyPr/>
        <a:lstStyle/>
        <a:p>
          <a:endParaRPr lang="en-US"/>
        </a:p>
      </dgm:t>
    </dgm:pt>
    <dgm:pt modelId="{0828B083-32D2-FA44-8343-B30DA59E95FD}" type="sibTrans" cxnId="{70A7F832-064D-864D-88E6-C1EAA4CC089B}">
      <dgm:prSet/>
      <dgm:spPr/>
      <dgm:t>
        <a:bodyPr/>
        <a:lstStyle/>
        <a:p>
          <a:endParaRPr lang="en-US"/>
        </a:p>
      </dgm:t>
    </dgm:pt>
    <dgm:pt modelId="{338F6123-7E89-B647-972B-2BB7199B9B00}">
      <dgm:prSet custT="1"/>
      <dgm:spPr/>
      <dgm:t>
        <a:bodyPr/>
        <a:lstStyle/>
        <a:p>
          <a:pPr rtl="0"/>
          <a:r>
            <a:rPr lang="en-US" sz="1200" b="1" dirty="0" smtClean="0"/>
            <a:t>Sharing responsibility for the risk with a third party</a:t>
          </a:r>
          <a:endParaRPr lang="en-US" sz="1200" dirty="0"/>
        </a:p>
      </dgm:t>
    </dgm:pt>
    <dgm:pt modelId="{DDBCCF7E-EFDF-6C49-A973-EF8871EFA941}" type="parTrans" cxnId="{761916C4-CCA6-6944-879A-7D2BCFA0E4C7}">
      <dgm:prSet/>
      <dgm:spPr/>
      <dgm:t>
        <a:bodyPr/>
        <a:lstStyle/>
        <a:p>
          <a:endParaRPr lang="en-US"/>
        </a:p>
      </dgm:t>
    </dgm:pt>
    <dgm:pt modelId="{D1424E81-B45E-6446-9E37-839135ED88E4}" type="sibTrans" cxnId="{761916C4-CCA6-6944-879A-7D2BCFA0E4C7}">
      <dgm:prSet/>
      <dgm:spPr/>
      <dgm:t>
        <a:bodyPr/>
        <a:lstStyle/>
        <a:p>
          <a:endParaRPr lang="en-US"/>
        </a:p>
      </dgm:t>
    </dgm:pt>
    <dgm:pt modelId="{F97052F8-1036-9B4D-AFBF-2E37DDC002C6}">
      <dgm:prSet/>
      <dgm:spPr>
        <a:solidFill>
          <a:schemeClr val="accent5">
            <a:lumMod val="75000"/>
          </a:schemeClr>
        </a:solidFill>
      </dgm:spPr>
      <dgm:t>
        <a:bodyPr/>
        <a:lstStyle/>
        <a:p>
          <a:pPr rtl="0"/>
          <a:r>
            <a:rPr lang="en-US" b="1" dirty="0" smtClean="0"/>
            <a:t>Reduce consequence</a:t>
          </a:r>
          <a:endParaRPr lang="en-US" dirty="0"/>
        </a:p>
      </dgm:t>
    </dgm:pt>
    <dgm:pt modelId="{3B449DB9-ACBE-0C46-BD58-E7696A8D50EC}" type="parTrans" cxnId="{DC13B006-A3A0-FF43-A5B8-4CC955688E2B}">
      <dgm:prSet/>
      <dgm:spPr/>
      <dgm:t>
        <a:bodyPr/>
        <a:lstStyle/>
        <a:p>
          <a:endParaRPr lang="en-US"/>
        </a:p>
      </dgm:t>
    </dgm:pt>
    <dgm:pt modelId="{2EE1FA05-0181-E442-973A-6AA4D1687A16}" type="sibTrans" cxnId="{DC13B006-A3A0-FF43-A5B8-4CC955688E2B}">
      <dgm:prSet/>
      <dgm:spPr/>
      <dgm:t>
        <a:bodyPr/>
        <a:lstStyle/>
        <a:p>
          <a:endParaRPr lang="en-US"/>
        </a:p>
      </dgm:t>
    </dgm:pt>
    <dgm:pt modelId="{5F29E38A-B7B5-F448-A591-981591F2D10B}">
      <dgm:prSet custT="1"/>
      <dgm:spPr/>
      <dgm:t>
        <a:bodyPr/>
        <a:lstStyle/>
        <a:p>
          <a:pPr rtl="0"/>
          <a:r>
            <a:rPr lang="en-US" sz="1200" b="1" dirty="0" smtClean="0"/>
            <a:t>Modifying the structure or use of the assets at risk to reduce the impact on the organization should the risk occur</a:t>
          </a:r>
          <a:endParaRPr lang="en-US" sz="1200" dirty="0"/>
        </a:p>
      </dgm:t>
    </dgm:pt>
    <dgm:pt modelId="{223E037D-EA0F-A943-B6CE-45E1183C17F9}" type="parTrans" cxnId="{36132492-0506-5443-BE9B-C1830B9EBEFD}">
      <dgm:prSet/>
      <dgm:spPr/>
      <dgm:t>
        <a:bodyPr/>
        <a:lstStyle/>
        <a:p>
          <a:endParaRPr lang="en-US"/>
        </a:p>
      </dgm:t>
    </dgm:pt>
    <dgm:pt modelId="{403B2712-110D-FB42-A50D-EDA817F7C2E2}" type="sibTrans" cxnId="{36132492-0506-5443-BE9B-C1830B9EBEFD}">
      <dgm:prSet/>
      <dgm:spPr/>
      <dgm:t>
        <a:bodyPr/>
        <a:lstStyle/>
        <a:p>
          <a:endParaRPr lang="en-US"/>
        </a:p>
      </dgm:t>
    </dgm:pt>
    <dgm:pt modelId="{521008BD-F537-894C-89CB-69A816756216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pPr rtl="0"/>
          <a:r>
            <a:rPr lang="en-US" b="1" dirty="0" smtClean="0"/>
            <a:t>Reduce likelihood</a:t>
          </a:r>
          <a:endParaRPr lang="en-US" dirty="0"/>
        </a:p>
      </dgm:t>
    </dgm:pt>
    <dgm:pt modelId="{9D6D4BFD-7FF2-3349-BE8B-48892FB218F7}" type="parTrans" cxnId="{E4A618CA-1624-BE49-BAFB-3C854D39F8B7}">
      <dgm:prSet/>
      <dgm:spPr/>
      <dgm:t>
        <a:bodyPr/>
        <a:lstStyle/>
        <a:p>
          <a:endParaRPr lang="en-US"/>
        </a:p>
      </dgm:t>
    </dgm:pt>
    <dgm:pt modelId="{FCB003C1-F839-2C48-AED3-F7E98DA034D9}" type="sibTrans" cxnId="{E4A618CA-1624-BE49-BAFB-3C854D39F8B7}">
      <dgm:prSet/>
      <dgm:spPr/>
      <dgm:t>
        <a:bodyPr/>
        <a:lstStyle/>
        <a:p>
          <a:endParaRPr lang="en-US"/>
        </a:p>
      </dgm:t>
    </dgm:pt>
    <dgm:pt modelId="{81CBD8D4-0DFE-F84A-A68F-D1E9791CD0D7}">
      <dgm:prSet custT="1"/>
      <dgm:spPr/>
      <dgm:t>
        <a:bodyPr/>
        <a:lstStyle/>
        <a:p>
          <a:pPr rtl="0"/>
          <a:r>
            <a:rPr lang="en-US" sz="1200" b="1" dirty="0" smtClean="0"/>
            <a:t>Implement suitable controls to lower the chance of the vulnerability being exploited</a:t>
          </a:r>
          <a:endParaRPr lang="en-US" sz="1200" dirty="0"/>
        </a:p>
      </dgm:t>
    </dgm:pt>
    <dgm:pt modelId="{DF0B7A40-4AAB-8149-AF91-2E53020C3560}" type="parTrans" cxnId="{1934F6B8-B40C-774A-BAB2-736336E61042}">
      <dgm:prSet/>
      <dgm:spPr/>
      <dgm:t>
        <a:bodyPr/>
        <a:lstStyle/>
        <a:p>
          <a:endParaRPr lang="en-US"/>
        </a:p>
      </dgm:t>
    </dgm:pt>
    <dgm:pt modelId="{36F55C05-D291-874F-8779-4225EF21A1C3}" type="sibTrans" cxnId="{1934F6B8-B40C-774A-BAB2-736336E61042}">
      <dgm:prSet/>
      <dgm:spPr/>
      <dgm:t>
        <a:bodyPr/>
        <a:lstStyle/>
        <a:p>
          <a:endParaRPr lang="en-US"/>
        </a:p>
      </dgm:t>
    </dgm:pt>
    <dgm:pt modelId="{19ACB196-734E-B144-8B32-9A0834881F4F}" type="pres">
      <dgm:prSet presAssocID="{990D8CB4-5457-6746-9F81-DA686685CD09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B091772B-3CD8-7C4F-8218-71C8B9017B1E}" type="pres">
      <dgm:prSet presAssocID="{71F03C4A-049B-534F-9CBF-04A4FFB71F56}" presName="horFlow" presStyleCnt="0"/>
      <dgm:spPr/>
    </dgm:pt>
    <dgm:pt modelId="{6A99748E-4FB9-1140-90FC-92977C6E169C}" type="pres">
      <dgm:prSet presAssocID="{71F03C4A-049B-534F-9CBF-04A4FFB71F56}" presName="bigChev" presStyleLbl="node1" presStyleIdx="0" presStyleCnt="5"/>
      <dgm:spPr/>
      <dgm:t>
        <a:bodyPr/>
        <a:lstStyle/>
        <a:p>
          <a:endParaRPr lang="en-US"/>
        </a:p>
      </dgm:t>
    </dgm:pt>
    <dgm:pt modelId="{871A9E24-AE64-4F4C-99B1-1D1DF6F66B95}" type="pres">
      <dgm:prSet presAssocID="{AAD8C601-1C43-B641-BC2F-0EDD54D67C3A}" presName="parTrans" presStyleCnt="0"/>
      <dgm:spPr/>
    </dgm:pt>
    <dgm:pt modelId="{1E4C7F21-1449-4D47-8115-B974FF62A42F}" type="pres">
      <dgm:prSet presAssocID="{11C9FA72-C1E9-AD42-9824-2A24ED249B3A}" presName="node" presStyleLbl="alignAccFollowNode1" presStyleIdx="0" presStyleCnt="5" custScaleX="11298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AC5BEDF-7C69-5245-816B-421B5B31A841}" type="pres">
      <dgm:prSet presAssocID="{71F03C4A-049B-534F-9CBF-04A4FFB71F56}" presName="vSp" presStyleCnt="0"/>
      <dgm:spPr/>
    </dgm:pt>
    <dgm:pt modelId="{5B75C316-BAE9-8041-97F4-7FB53DC72003}" type="pres">
      <dgm:prSet presAssocID="{B33A9A63-165D-474C-A29E-3797393C9C8B}" presName="horFlow" presStyleCnt="0"/>
      <dgm:spPr/>
    </dgm:pt>
    <dgm:pt modelId="{050E7C00-83A4-0042-B9AB-834CC6FFDE74}" type="pres">
      <dgm:prSet presAssocID="{B33A9A63-165D-474C-A29E-3797393C9C8B}" presName="bigChev" presStyleLbl="node1" presStyleIdx="1" presStyleCnt="5"/>
      <dgm:spPr/>
      <dgm:t>
        <a:bodyPr/>
        <a:lstStyle/>
        <a:p>
          <a:endParaRPr lang="en-US"/>
        </a:p>
      </dgm:t>
    </dgm:pt>
    <dgm:pt modelId="{C7C86C1B-33A1-EB4C-BE3D-DC62321AE7B5}" type="pres">
      <dgm:prSet presAssocID="{AEDEC94A-DCAC-F14E-B977-20889CD49CFB}" presName="parTrans" presStyleCnt="0"/>
      <dgm:spPr/>
    </dgm:pt>
    <dgm:pt modelId="{F79856DF-E333-5D4A-B75D-81750049CF3A}" type="pres">
      <dgm:prSet presAssocID="{21E87059-266D-B847-AF5A-73BD270DF34C}" presName="node" presStyleLbl="alignAccFollow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FB48150-46CA-E947-920E-8F31108B3955}" type="pres">
      <dgm:prSet presAssocID="{B33A9A63-165D-474C-A29E-3797393C9C8B}" presName="vSp" presStyleCnt="0"/>
      <dgm:spPr/>
    </dgm:pt>
    <dgm:pt modelId="{A4C7B4BD-B950-044B-81A1-EBB6C5A601BA}" type="pres">
      <dgm:prSet presAssocID="{BCA159F1-0F8B-174B-B84F-2244B4F85443}" presName="horFlow" presStyleCnt="0"/>
      <dgm:spPr/>
    </dgm:pt>
    <dgm:pt modelId="{16C56A94-1083-2E4A-BE40-5C69B727B250}" type="pres">
      <dgm:prSet presAssocID="{BCA159F1-0F8B-174B-B84F-2244B4F85443}" presName="bigChev" presStyleLbl="node1" presStyleIdx="2" presStyleCnt="5"/>
      <dgm:spPr/>
      <dgm:t>
        <a:bodyPr/>
        <a:lstStyle/>
        <a:p>
          <a:endParaRPr lang="en-US"/>
        </a:p>
      </dgm:t>
    </dgm:pt>
    <dgm:pt modelId="{461B13DC-33D4-EC47-8D21-C0C9B9AC3342}" type="pres">
      <dgm:prSet presAssocID="{DDBCCF7E-EFDF-6C49-A973-EF8871EFA941}" presName="parTrans" presStyleCnt="0"/>
      <dgm:spPr/>
    </dgm:pt>
    <dgm:pt modelId="{5EC43DED-4F4E-C147-A658-AF90F9C87BCB}" type="pres">
      <dgm:prSet presAssocID="{338F6123-7E89-B647-972B-2BB7199B9B00}" presName="node" presStyleLbl="alignAccFollow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137D54D-1DBF-094A-8E94-55B1EE83F932}" type="pres">
      <dgm:prSet presAssocID="{BCA159F1-0F8B-174B-B84F-2244B4F85443}" presName="vSp" presStyleCnt="0"/>
      <dgm:spPr/>
    </dgm:pt>
    <dgm:pt modelId="{2B944935-3B9C-5945-9DF5-EE25D55414EE}" type="pres">
      <dgm:prSet presAssocID="{F97052F8-1036-9B4D-AFBF-2E37DDC002C6}" presName="horFlow" presStyleCnt="0"/>
      <dgm:spPr/>
    </dgm:pt>
    <dgm:pt modelId="{23718B34-47DD-6941-9BD5-5BE44450ADF6}" type="pres">
      <dgm:prSet presAssocID="{F97052F8-1036-9B4D-AFBF-2E37DDC002C6}" presName="bigChev" presStyleLbl="node1" presStyleIdx="3" presStyleCnt="5"/>
      <dgm:spPr/>
      <dgm:t>
        <a:bodyPr/>
        <a:lstStyle/>
        <a:p>
          <a:endParaRPr lang="en-US"/>
        </a:p>
      </dgm:t>
    </dgm:pt>
    <dgm:pt modelId="{C456BC98-7914-184B-BD72-2992C03CA966}" type="pres">
      <dgm:prSet presAssocID="{223E037D-EA0F-A943-B6CE-45E1183C17F9}" presName="parTrans" presStyleCnt="0"/>
      <dgm:spPr/>
    </dgm:pt>
    <dgm:pt modelId="{1D04DDD7-9959-4F4B-9DE9-1605710590D4}" type="pres">
      <dgm:prSet presAssocID="{5F29E38A-B7B5-F448-A591-981591F2D10B}" presName="node" presStyleLbl="alignAccFollowNode1" presStyleIdx="3" presStyleCnt="5" custScaleX="15932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BBEAAE3-6914-1043-9061-8F9CCEF2379A}" type="pres">
      <dgm:prSet presAssocID="{F97052F8-1036-9B4D-AFBF-2E37DDC002C6}" presName="vSp" presStyleCnt="0"/>
      <dgm:spPr/>
    </dgm:pt>
    <dgm:pt modelId="{B16EB552-30E5-C54E-B795-C0C1B6C3667F}" type="pres">
      <dgm:prSet presAssocID="{521008BD-F537-894C-89CB-69A816756216}" presName="horFlow" presStyleCnt="0"/>
      <dgm:spPr/>
    </dgm:pt>
    <dgm:pt modelId="{EC90C842-D2C4-624A-9D26-6F7EF5D86155}" type="pres">
      <dgm:prSet presAssocID="{521008BD-F537-894C-89CB-69A816756216}" presName="bigChev" presStyleLbl="node1" presStyleIdx="4" presStyleCnt="5"/>
      <dgm:spPr/>
      <dgm:t>
        <a:bodyPr/>
        <a:lstStyle/>
        <a:p>
          <a:endParaRPr lang="en-US"/>
        </a:p>
      </dgm:t>
    </dgm:pt>
    <dgm:pt modelId="{A5B5A95C-B4CD-A94D-ADB6-23CCB4C38E17}" type="pres">
      <dgm:prSet presAssocID="{DF0B7A40-4AAB-8149-AF91-2E53020C3560}" presName="parTrans" presStyleCnt="0"/>
      <dgm:spPr/>
    </dgm:pt>
    <dgm:pt modelId="{DBADCBBB-CE06-C749-9480-7BDC46AC51D9}" type="pres">
      <dgm:prSet presAssocID="{81CBD8D4-0DFE-F84A-A68F-D1E9791CD0D7}" presName="node" presStyleLbl="alignAccFollowNode1" presStyleIdx="4" presStyleCnt="5" custScaleX="16174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934F6B8-B40C-774A-BAB2-736336E61042}" srcId="{521008BD-F537-894C-89CB-69A816756216}" destId="{81CBD8D4-0DFE-F84A-A68F-D1E9791CD0D7}" srcOrd="0" destOrd="0" parTransId="{DF0B7A40-4AAB-8149-AF91-2E53020C3560}" sibTransId="{36F55C05-D291-874F-8779-4225EF21A1C3}"/>
    <dgm:cxn modelId="{31A0EB38-5272-644A-8313-68517EF544A0}" type="presOf" srcId="{81CBD8D4-0DFE-F84A-A68F-D1E9791CD0D7}" destId="{DBADCBBB-CE06-C749-9480-7BDC46AC51D9}" srcOrd="0" destOrd="0" presId="urn:microsoft.com/office/officeart/2005/8/layout/lProcess3"/>
    <dgm:cxn modelId="{4923DAF2-7781-094A-858F-AAB64B9BF510}" srcId="{B33A9A63-165D-474C-A29E-3797393C9C8B}" destId="{21E87059-266D-B847-AF5A-73BD270DF34C}" srcOrd="0" destOrd="0" parTransId="{AEDEC94A-DCAC-F14E-B977-20889CD49CFB}" sibTransId="{37BCC9BE-6354-D445-9AC5-03A852A5C126}"/>
    <dgm:cxn modelId="{E8BE3911-6552-3B4E-9D0F-F611D086A792}" type="presOf" srcId="{5F29E38A-B7B5-F448-A591-981591F2D10B}" destId="{1D04DDD7-9959-4F4B-9DE9-1605710590D4}" srcOrd="0" destOrd="0" presId="urn:microsoft.com/office/officeart/2005/8/layout/lProcess3"/>
    <dgm:cxn modelId="{70A7F832-064D-864D-88E6-C1EAA4CC089B}" srcId="{990D8CB4-5457-6746-9F81-DA686685CD09}" destId="{BCA159F1-0F8B-174B-B84F-2244B4F85443}" srcOrd="2" destOrd="0" parTransId="{695DB165-EA33-664A-96D9-3912F9568D42}" sibTransId="{0828B083-32D2-FA44-8343-B30DA59E95FD}"/>
    <dgm:cxn modelId="{36132492-0506-5443-BE9B-C1830B9EBEFD}" srcId="{F97052F8-1036-9B4D-AFBF-2E37DDC002C6}" destId="{5F29E38A-B7B5-F448-A591-981591F2D10B}" srcOrd="0" destOrd="0" parTransId="{223E037D-EA0F-A943-B6CE-45E1183C17F9}" sibTransId="{403B2712-110D-FB42-A50D-EDA817F7C2E2}"/>
    <dgm:cxn modelId="{0231AC39-5AF2-2448-BF83-EA709C6CC556}" type="presOf" srcId="{B33A9A63-165D-474C-A29E-3797393C9C8B}" destId="{050E7C00-83A4-0042-B9AB-834CC6FFDE74}" srcOrd="0" destOrd="0" presId="urn:microsoft.com/office/officeart/2005/8/layout/lProcess3"/>
    <dgm:cxn modelId="{5451D5C3-4792-524A-8A38-17F9820F365C}" type="presOf" srcId="{71F03C4A-049B-534F-9CBF-04A4FFB71F56}" destId="{6A99748E-4FB9-1140-90FC-92977C6E169C}" srcOrd="0" destOrd="0" presId="urn:microsoft.com/office/officeart/2005/8/layout/lProcess3"/>
    <dgm:cxn modelId="{E704C998-99D2-204D-8CD7-8A1A4C859EB0}" srcId="{71F03C4A-049B-534F-9CBF-04A4FFB71F56}" destId="{11C9FA72-C1E9-AD42-9824-2A24ED249B3A}" srcOrd="0" destOrd="0" parTransId="{AAD8C601-1C43-B641-BC2F-0EDD54D67C3A}" sibTransId="{EFDC4591-A92A-C143-BB99-5AB70AADCF34}"/>
    <dgm:cxn modelId="{E4A618CA-1624-BE49-BAFB-3C854D39F8B7}" srcId="{990D8CB4-5457-6746-9F81-DA686685CD09}" destId="{521008BD-F537-894C-89CB-69A816756216}" srcOrd="4" destOrd="0" parTransId="{9D6D4BFD-7FF2-3349-BE8B-48892FB218F7}" sibTransId="{FCB003C1-F839-2C48-AED3-F7E98DA034D9}"/>
    <dgm:cxn modelId="{E459C3FC-CA35-5944-AAE1-B42EEA41B924}" srcId="{990D8CB4-5457-6746-9F81-DA686685CD09}" destId="{71F03C4A-049B-534F-9CBF-04A4FFB71F56}" srcOrd="0" destOrd="0" parTransId="{5B84AA06-B6B5-F945-BC03-43DDB728A48A}" sibTransId="{B0AA86CF-45FD-EF4F-AE34-06D60F465E64}"/>
    <dgm:cxn modelId="{EAB81DE9-88B1-3949-882B-B92345C1D483}" type="presOf" srcId="{521008BD-F537-894C-89CB-69A816756216}" destId="{EC90C842-D2C4-624A-9D26-6F7EF5D86155}" srcOrd="0" destOrd="0" presId="urn:microsoft.com/office/officeart/2005/8/layout/lProcess3"/>
    <dgm:cxn modelId="{EC8D8A52-D4EC-2F42-B946-9147DD7ECE3B}" type="presOf" srcId="{BCA159F1-0F8B-174B-B84F-2244B4F85443}" destId="{16C56A94-1083-2E4A-BE40-5C69B727B250}" srcOrd="0" destOrd="0" presId="urn:microsoft.com/office/officeart/2005/8/layout/lProcess3"/>
    <dgm:cxn modelId="{C399378F-B461-E348-88A1-592AC85F3C42}" srcId="{990D8CB4-5457-6746-9F81-DA686685CD09}" destId="{B33A9A63-165D-474C-A29E-3797393C9C8B}" srcOrd="1" destOrd="0" parTransId="{E266FDAD-81E7-7B41-8C5A-B138FF7D4719}" sibTransId="{906B0F67-4B0B-8546-AFAE-99F5B6E02B37}"/>
    <dgm:cxn modelId="{62D9AE25-3492-244D-8956-9E55B9CC4BDD}" type="presOf" srcId="{990D8CB4-5457-6746-9F81-DA686685CD09}" destId="{19ACB196-734E-B144-8B32-9A0834881F4F}" srcOrd="0" destOrd="0" presId="urn:microsoft.com/office/officeart/2005/8/layout/lProcess3"/>
    <dgm:cxn modelId="{DC13B006-A3A0-FF43-A5B8-4CC955688E2B}" srcId="{990D8CB4-5457-6746-9F81-DA686685CD09}" destId="{F97052F8-1036-9B4D-AFBF-2E37DDC002C6}" srcOrd="3" destOrd="0" parTransId="{3B449DB9-ACBE-0C46-BD58-E7696A8D50EC}" sibTransId="{2EE1FA05-0181-E442-973A-6AA4D1687A16}"/>
    <dgm:cxn modelId="{4B360805-9641-994A-A1CA-93C3F953756F}" type="presOf" srcId="{338F6123-7E89-B647-972B-2BB7199B9B00}" destId="{5EC43DED-4F4E-C147-A658-AF90F9C87BCB}" srcOrd="0" destOrd="0" presId="urn:microsoft.com/office/officeart/2005/8/layout/lProcess3"/>
    <dgm:cxn modelId="{1B0718E4-F181-D940-84BE-FE4FB00DDB8C}" type="presOf" srcId="{F97052F8-1036-9B4D-AFBF-2E37DDC002C6}" destId="{23718B34-47DD-6941-9BD5-5BE44450ADF6}" srcOrd="0" destOrd="0" presId="urn:microsoft.com/office/officeart/2005/8/layout/lProcess3"/>
    <dgm:cxn modelId="{761916C4-CCA6-6944-879A-7D2BCFA0E4C7}" srcId="{BCA159F1-0F8B-174B-B84F-2244B4F85443}" destId="{338F6123-7E89-B647-972B-2BB7199B9B00}" srcOrd="0" destOrd="0" parTransId="{DDBCCF7E-EFDF-6C49-A973-EF8871EFA941}" sibTransId="{D1424E81-B45E-6446-9E37-839135ED88E4}"/>
    <dgm:cxn modelId="{33DEDD03-EABB-5C44-93EA-88A9D033BE84}" type="presOf" srcId="{11C9FA72-C1E9-AD42-9824-2A24ED249B3A}" destId="{1E4C7F21-1449-4D47-8115-B974FF62A42F}" srcOrd="0" destOrd="0" presId="urn:microsoft.com/office/officeart/2005/8/layout/lProcess3"/>
    <dgm:cxn modelId="{1C1B15F2-8622-B145-AD3D-9C8FB062386B}" type="presOf" srcId="{21E87059-266D-B847-AF5A-73BD270DF34C}" destId="{F79856DF-E333-5D4A-B75D-81750049CF3A}" srcOrd="0" destOrd="0" presId="urn:microsoft.com/office/officeart/2005/8/layout/lProcess3"/>
    <dgm:cxn modelId="{6FE3E36B-9130-0C4F-A16F-B97EEB74B958}" type="presParOf" srcId="{19ACB196-734E-B144-8B32-9A0834881F4F}" destId="{B091772B-3CD8-7C4F-8218-71C8B9017B1E}" srcOrd="0" destOrd="0" presId="urn:microsoft.com/office/officeart/2005/8/layout/lProcess3"/>
    <dgm:cxn modelId="{BC478A5C-B1C4-7843-AB18-6CBF1AE2286A}" type="presParOf" srcId="{B091772B-3CD8-7C4F-8218-71C8B9017B1E}" destId="{6A99748E-4FB9-1140-90FC-92977C6E169C}" srcOrd="0" destOrd="0" presId="urn:microsoft.com/office/officeart/2005/8/layout/lProcess3"/>
    <dgm:cxn modelId="{4F51CB1E-9716-6D42-8363-437BDFB8B1C0}" type="presParOf" srcId="{B091772B-3CD8-7C4F-8218-71C8B9017B1E}" destId="{871A9E24-AE64-4F4C-99B1-1D1DF6F66B95}" srcOrd="1" destOrd="0" presId="urn:microsoft.com/office/officeart/2005/8/layout/lProcess3"/>
    <dgm:cxn modelId="{A81CEAFA-9B55-8C42-9EB5-C1276EFCF364}" type="presParOf" srcId="{B091772B-3CD8-7C4F-8218-71C8B9017B1E}" destId="{1E4C7F21-1449-4D47-8115-B974FF62A42F}" srcOrd="2" destOrd="0" presId="urn:microsoft.com/office/officeart/2005/8/layout/lProcess3"/>
    <dgm:cxn modelId="{69746BA3-2932-4F42-9EAA-DAA5437B371D}" type="presParOf" srcId="{19ACB196-734E-B144-8B32-9A0834881F4F}" destId="{2AC5BEDF-7C69-5245-816B-421B5B31A841}" srcOrd="1" destOrd="0" presId="urn:microsoft.com/office/officeart/2005/8/layout/lProcess3"/>
    <dgm:cxn modelId="{6AA1C2B4-2EC8-264A-BA30-3089B3999C7C}" type="presParOf" srcId="{19ACB196-734E-B144-8B32-9A0834881F4F}" destId="{5B75C316-BAE9-8041-97F4-7FB53DC72003}" srcOrd="2" destOrd="0" presId="urn:microsoft.com/office/officeart/2005/8/layout/lProcess3"/>
    <dgm:cxn modelId="{ACF40497-9B0E-2D42-8959-B2990CE97071}" type="presParOf" srcId="{5B75C316-BAE9-8041-97F4-7FB53DC72003}" destId="{050E7C00-83A4-0042-B9AB-834CC6FFDE74}" srcOrd="0" destOrd="0" presId="urn:microsoft.com/office/officeart/2005/8/layout/lProcess3"/>
    <dgm:cxn modelId="{49296241-2268-454B-B113-0A5A79D79B77}" type="presParOf" srcId="{5B75C316-BAE9-8041-97F4-7FB53DC72003}" destId="{C7C86C1B-33A1-EB4C-BE3D-DC62321AE7B5}" srcOrd="1" destOrd="0" presId="urn:microsoft.com/office/officeart/2005/8/layout/lProcess3"/>
    <dgm:cxn modelId="{CF63E0DE-9BBC-414B-B812-9425A7775167}" type="presParOf" srcId="{5B75C316-BAE9-8041-97F4-7FB53DC72003}" destId="{F79856DF-E333-5D4A-B75D-81750049CF3A}" srcOrd="2" destOrd="0" presId="urn:microsoft.com/office/officeart/2005/8/layout/lProcess3"/>
    <dgm:cxn modelId="{C235B8E2-8CFB-1241-B531-6B2DD5FA1821}" type="presParOf" srcId="{19ACB196-734E-B144-8B32-9A0834881F4F}" destId="{2FB48150-46CA-E947-920E-8F31108B3955}" srcOrd="3" destOrd="0" presId="urn:microsoft.com/office/officeart/2005/8/layout/lProcess3"/>
    <dgm:cxn modelId="{ADC9B49B-3C4D-DD47-89F3-422FCF70263F}" type="presParOf" srcId="{19ACB196-734E-B144-8B32-9A0834881F4F}" destId="{A4C7B4BD-B950-044B-81A1-EBB6C5A601BA}" srcOrd="4" destOrd="0" presId="urn:microsoft.com/office/officeart/2005/8/layout/lProcess3"/>
    <dgm:cxn modelId="{DDC4D908-4940-9049-81EB-BD15F2BA2049}" type="presParOf" srcId="{A4C7B4BD-B950-044B-81A1-EBB6C5A601BA}" destId="{16C56A94-1083-2E4A-BE40-5C69B727B250}" srcOrd="0" destOrd="0" presId="urn:microsoft.com/office/officeart/2005/8/layout/lProcess3"/>
    <dgm:cxn modelId="{10E01CA4-545E-E34E-BEFE-59DE4301BD78}" type="presParOf" srcId="{A4C7B4BD-B950-044B-81A1-EBB6C5A601BA}" destId="{461B13DC-33D4-EC47-8D21-C0C9B9AC3342}" srcOrd="1" destOrd="0" presId="urn:microsoft.com/office/officeart/2005/8/layout/lProcess3"/>
    <dgm:cxn modelId="{EFEEDA14-D779-7A46-83C5-9025A5A6A47C}" type="presParOf" srcId="{A4C7B4BD-B950-044B-81A1-EBB6C5A601BA}" destId="{5EC43DED-4F4E-C147-A658-AF90F9C87BCB}" srcOrd="2" destOrd="0" presId="urn:microsoft.com/office/officeart/2005/8/layout/lProcess3"/>
    <dgm:cxn modelId="{41DD9C4B-6845-4A43-B369-ECC7549AE4A2}" type="presParOf" srcId="{19ACB196-734E-B144-8B32-9A0834881F4F}" destId="{6137D54D-1DBF-094A-8E94-55B1EE83F932}" srcOrd="5" destOrd="0" presId="urn:microsoft.com/office/officeart/2005/8/layout/lProcess3"/>
    <dgm:cxn modelId="{D2F5D3E2-4150-F143-94B7-51154D63B663}" type="presParOf" srcId="{19ACB196-734E-B144-8B32-9A0834881F4F}" destId="{2B944935-3B9C-5945-9DF5-EE25D55414EE}" srcOrd="6" destOrd="0" presId="urn:microsoft.com/office/officeart/2005/8/layout/lProcess3"/>
    <dgm:cxn modelId="{0E42103E-CCA4-6D4B-9EEA-91BA1EF4F5DC}" type="presParOf" srcId="{2B944935-3B9C-5945-9DF5-EE25D55414EE}" destId="{23718B34-47DD-6941-9BD5-5BE44450ADF6}" srcOrd="0" destOrd="0" presId="urn:microsoft.com/office/officeart/2005/8/layout/lProcess3"/>
    <dgm:cxn modelId="{6334B6AD-17FB-8C4C-9DC7-9BF51BB15211}" type="presParOf" srcId="{2B944935-3B9C-5945-9DF5-EE25D55414EE}" destId="{C456BC98-7914-184B-BD72-2992C03CA966}" srcOrd="1" destOrd="0" presId="urn:microsoft.com/office/officeart/2005/8/layout/lProcess3"/>
    <dgm:cxn modelId="{AA393F1C-5D03-BB4F-8C69-D1F4944C10FD}" type="presParOf" srcId="{2B944935-3B9C-5945-9DF5-EE25D55414EE}" destId="{1D04DDD7-9959-4F4B-9DE9-1605710590D4}" srcOrd="2" destOrd="0" presId="urn:microsoft.com/office/officeart/2005/8/layout/lProcess3"/>
    <dgm:cxn modelId="{18E6D5FF-78AC-954E-A7E5-CDAC3AE5D045}" type="presParOf" srcId="{19ACB196-734E-B144-8B32-9A0834881F4F}" destId="{ABBEAAE3-6914-1043-9061-8F9CCEF2379A}" srcOrd="7" destOrd="0" presId="urn:microsoft.com/office/officeart/2005/8/layout/lProcess3"/>
    <dgm:cxn modelId="{F2D40AB2-355C-4948-83DF-A1EE233CBDA1}" type="presParOf" srcId="{19ACB196-734E-B144-8B32-9A0834881F4F}" destId="{B16EB552-30E5-C54E-B795-C0C1B6C3667F}" srcOrd="8" destOrd="0" presId="urn:microsoft.com/office/officeart/2005/8/layout/lProcess3"/>
    <dgm:cxn modelId="{0AD55D54-741E-7147-895F-2A87BB266668}" type="presParOf" srcId="{B16EB552-30E5-C54E-B795-C0C1B6C3667F}" destId="{EC90C842-D2C4-624A-9D26-6F7EF5D86155}" srcOrd="0" destOrd="0" presId="urn:microsoft.com/office/officeart/2005/8/layout/lProcess3"/>
    <dgm:cxn modelId="{16F32BA9-9E17-6646-BA9D-48433D24C029}" type="presParOf" srcId="{B16EB552-30E5-C54E-B795-C0C1B6C3667F}" destId="{A5B5A95C-B4CD-A94D-ADB6-23CCB4C38E17}" srcOrd="1" destOrd="0" presId="urn:microsoft.com/office/officeart/2005/8/layout/lProcess3"/>
    <dgm:cxn modelId="{047A867F-3D40-CE4C-B16B-DDF41C75A65B}" type="presParOf" srcId="{B16EB552-30E5-C54E-B795-C0C1B6C3667F}" destId="{DBADCBBB-CE06-C749-9480-7BDC46AC51D9}" srcOrd="2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26AB29A8-26A4-2841-ABA0-D0F392B38D29}" type="doc">
      <dgm:prSet loTypeId="urn:microsoft.com/office/officeart/2005/8/layout/venn1" loCatId="relationship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C4081FC-B993-8D4B-85BC-F54231C405B4}">
      <dgm:prSet custT="1"/>
      <dgm:spPr/>
      <dgm:t>
        <a:bodyPr/>
        <a:lstStyle/>
        <a:p>
          <a:pPr rtl="0"/>
          <a:r>
            <a:rPr lang="en-US" sz="1400" dirty="0" smtClean="0"/>
            <a:t>Reliability and integrity of SCADA nodes and net</a:t>
          </a:r>
          <a:endParaRPr lang="en-US" sz="1400" dirty="0"/>
        </a:p>
      </dgm:t>
    </dgm:pt>
    <dgm:pt modelId="{DCCB560C-187F-E64D-9A44-E31E8E32938E}" type="parTrans" cxnId="{C814586C-B815-774E-90E2-8B5DBBFFBF27}">
      <dgm:prSet/>
      <dgm:spPr/>
      <dgm:t>
        <a:bodyPr/>
        <a:lstStyle/>
        <a:p>
          <a:endParaRPr lang="en-US"/>
        </a:p>
      </dgm:t>
    </dgm:pt>
    <dgm:pt modelId="{33FDFD9C-6F93-6B48-84DE-747E935B3E83}" type="sibTrans" cxnId="{C814586C-B815-774E-90E2-8B5DBBFFBF27}">
      <dgm:prSet/>
      <dgm:spPr/>
      <dgm:t>
        <a:bodyPr/>
        <a:lstStyle/>
        <a:p>
          <a:endParaRPr lang="en-US"/>
        </a:p>
      </dgm:t>
    </dgm:pt>
    <dgm:pt modelId="{C6407711-0B61-CF4E-8706-AE987E2C8BB0}">
      <dgm:prSet custT="1"/>
      <dgm:spPr/>
      <dgm:t>
        <a:bodyPr/>
        <a:lstStyle/>
        <a:p>
          <a:pPr rtl="0"/>
          <a:r>
            <a:rPr lang="en-US" sz="1400" dirty="0" smtClean="0"/>
            <a:t>Integrity of stored file and database information</a:t>
          </a:r>
          <a:endParaRPr lang="en-US" sz="1400" dirty="0"/>
        </a:p>
      </dgm:t>
    </dgm:pt>
    <dgm:pt modelId="{2826A413-A49A-2145-BA3B-EF64E35C377E}" type="parTrans" cxnId="{CF7E65F2-03A4-E040-A782-F1A0C48CE354}">
      <dgm:prSet/>
      <dgm:spPr/>
      <dgm:t>
        <a:bodyPr/>
        <a:lstStyle/>
        <a:p>
          <a:endParaRPr lang="en-US"/>
        </a:p>
      </dgm:t>
    </dgm:pt>
    <dgm:pt modelId="{F0AD49CF-D597-444D-8650-F7473D42D6F6}" type="sibTrans" cxnId="{CF7E65F2-03A4-E040-A782-F1A0C48CE354}">
      <dgm:prSet/>
      <dgm:spPr/>
      <dgm:t>
        <a:bodyPr/>
        <a:lstStyle/>
        <a:p>
          <a:endParaRPr lang="en-US"/>
        </a:p>
      </dgm:t>
    </dgm:pt>
    <dgm:pt modelId="{F3F361BA-AEA3-5646-9327-8742802D51A3}">
      <dgm:prSet custT="1"/>
      <dgm:spPr/>
      <dgm:t>
        <a:bodyPr/>
        <a:lstStyle/>
        <a:p>
          <a:pPr rtl="0"/>
          <a:r>
            <a:rPr lang="en-US" sz="1400" dirty="0" smtClean="0"/>
            <a:t>Availability, integrity of financial system</a:t>
          </a:r>
          <a:endParaRPr lang="en-US" sz="1400" dirty="0"/>
        </a:p>
      </dgm:t>
    </dgm:pt>
    <dgm:pt modelId="{A6673327-BB72-A840-83B3-9109C4772F10}" type="parTrans" cxnId="{7B87BEE6-AB3F-E446-B343-9D75EA514DFC}">
      <dgm:prSet/>
      <dgm:spPr/>
      <dgm:t>
        <a:bodyPr/>
        <a:lstStyle/>
        <a:p>
          <a:endParaRPr lang="en-US"/>
        </a:p>
      </dgm:t>
    </dgm:pt>
    <dgm:pt modelId="{160CF758-4033-7F4E-B9DE-3090CE31DC6A}" type="sibTrans" cxnId="{7B87BEE6-AB3F-E446-B343-9D75EA514DFC}">
      <dgm:prSet/>
      <dgm:spPr/>
      <dgm:t>
        <a:bodyPr/>
        <a:lstStyle/>
        <a:p>
          <a:endParaRPr lang="en-US"/>
        </a:p>
      </dgm:t>
    </dgm:pt>
    <dgm:pt modelId="{1B12A5BB-9601-8347-801C-B74C24B61BBD}">
      <dgm:prSet custT="1"/>
      <dgm:spPr/>
      <dgm:t>
        <a:bodyPr/>
        <a:lstStyle/>
        <a:p>
          <a:pPr rtl="0"/>
          <a:r>
            <a:rPr lang="en-US" sz="1400" dirty="0" smtClean="0"/>
            <a:t>Availability, integrity of procurement system</a:t>
          </a:r>
          <a:endParaRPr lang="en-US" sz="1400" dirty="0"/>
        </a:p>
      </dgm:t>
    </dgm:pt>
    <dgm:pt modelId="{C4EB77E4-28C7-E44A-A7C7-A01552E4BFC2}" type="parTrans" cxnId="{3A1AEBC9-1BE0-5349-A770-2A07E2394FC7}">
      <dgm:prSet/>
      <dgm:spPr/>
      <dgm:t>
        <a:bodyPr/>
        <a:lstStyle/>
        <a:p>
          <a:endParaRPr lang="en-US"/>
        </a:p>
      </dgm:t>
    </dgm:pt>
    <dgm:pt modelId="{166EBEA2-4051-0D40-9900-55314E7D4548}" type="sibTrans" cxnId="{3A1AEBC9-1BE0-5349-A770-2A07E2394FC7}">
      <dgm:prSet/>
      <dgm:spPr/>
      <dgm:t>
        <a:bodyPr/>
        <a:lstStyle/>
        <a:p>
          <a:endParaRPr lang="en-US"/>
        </a:p>
      </dgm:t>
    </dgm:pt>
    <dgm:pt modelId="{AAF7B5BE-88B8-3047-B465-887861AD7AD8}">
      <dgm:prSet custT="1"/>
      <dgm:spPr/>
      <dgm:t>
        <a:bodyPr/>
        <a:lstStyle/>
        <a:p>
          <a:pPr rtl="0"/>
          <a:r>
            <a:rPr lang="en-US" sz="1400" dirty="0" smtClean="0"/>
            <a:t>Availability, integrity of maintenance/production system</a:t>
          </a:r>
          <a:endParaRPr lang="en-US" sz="1400" dirty="0"/>
        </a:p>
      </dgm:t>
    </dgm:pt>
    <dgm:pt modelId="{ACAF5D19-8FFE-124F-9528-49766B888D7B}" type="parTrans" cxnId="{04411535-C128-0941-ABF1-7B21C2C76926}">
      <dgm:prSet/>
      <dgm:spPr/>
      <dgm:t>
        <a:bodyPr/>
        <a:lstStyle/>
        <a:p>
          <a:endParaRPr lang="en-US"/>
        </a:p>
      </dgm:t>
    </dgm:pt>
    <dgm:pt modelId="{492C38EF-36F3-8243-AE16-352BAC30C417}" type="sibTrans" cxnId="{04411535-C128-0941-ABF1-7B21C2C76926}">
      <dgm:prSet/>
      <dgm:spPr/>
      <dgm:t>
        <a:bodyPr/>
        <a:lstStyle/>
        <a:p>
          <a:endParaRPr lang="en-US"/>
        </a:p>
      </dgm:t>
    </dgm:pt>
    <dgm:pt modelId="{D5462F1D-9E4A-3E4D-856B-5C740104E6E7}">
      <dgm:prSet custT="1"/>
      <dgm:spPr/>
      <dgm:t>
        <a:bodyPr/>
        <a:lstStyle/>
        <a:p>
          <a:pPr rtl="0"/>
          <a:r>
            <a:rPr lang="en-US" sz="1400" dirty="0" smtClean="0"/>
            <a:t>Availability, integrity and confidentiality of mail services</a:t>
          </a:r>
          <a:endParaRPr lang="en-US" sz="1400" dirty="0"/>
        </a:p>
      </dgm:t>
    </dgm:pt>
    <dgm:pt modelId="{7AF01985-F4D2-E84B-88BB-C7B6B4DA87DD}" type="parTrans" cxnId="{E421E0D5-2234-7A4B-8EA1-47BA33FB3FC6}">
      <dgm:prSet/>
      <dgm:spPr/>
      <dgm:t>
        <a:bodyPr/>
        <a:lstStyle/>
        <a:p>
          <a:endParaRPr lang="en-US"/>
        </a:p>
      </dgm:t>
    </dgm:pt>
    <dgm:pt modelId="{75813EC0-D3ED-3046-8CE1-11BB4F8C2921}" type="sibTrans" cxnId="{E421E0D5-2234-7A4B-8EA1-47BA33FB3FC6}">
      <dgm:prSet/>
      <dgm:spPr/>
      <dgm:t>
        <a:bodyPr/>
        <a:lstStyle/>
        <a:p>
          <a:endParaRPr lang="en-US"/>
        </a:p>
      </dgm:t>
    </dgm:pt>
    <dgm:pt modelId="{2A7E800D-6651-2848-8058-03CBF88D9D06}" type="pres">
      <dgm:prSet presAssocID="{26AB29A8-26A4-2841-ABA0-D0F392B38D29}" presName="compositeShape" presStyleCnt="0">
        <dgm:presLayoutVars>
          <dgm:chMax val="7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FDC3FED0-D962-404C-91F0-A3000AF91FB3}" type="pres">
      <dgm:prSet presAssocID="{BC4081FC-B993-8D4B-85BC-F54231C405B4}" presName="circ1" presStyleLbl="vennNode1" presStyleIdx="0" presStyleCnt="6"/>
      <dgm:spPr>
        <a:solidFill>
          <a:schemeClr val="accent3">
            <a:lumMod val="75000"/>
          </a:schemeClr>
        </a:solidFill>
        <a:ln>
          <a:solidFill>
            <a:schemeClr val="accent3">
              <a:lumMod val="50000"/>
            </a:schemeClr>
          </a:solidFill>
        </a:ln>
      </dgm:spPr>
    </dgm:pt>
    <dgm:pt modelId="{2BFAF0D8-4A8F-0749-AC64-7DC132F3C117}" type="pres">
      <dgm:prSet presAssocID="{BC4081FC-B993-8D4B-85BC-F54231C405B4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C2F74B8-0E4E-6046-9D54-D538F5FFD874}" type="pres">
      <dgm:prSet presAssocID="{C6407711-0B61-CF4E-8706-AE987E2C8BB0}" presName="circ2" presStyleLbl="vennNode1" presStyleIdx="1" presStyleCnt="6"/>
      <dgm:spPr>
        <a:solidFill>
          <a:schemeClr val="accent5">
            <a:lumMod val="75000"/>
          </a:schemeClr>
        </a:solidFill>
        <a:ln>
          <a:solidFill>
            <a:schemeClr val="accent5">
              <a:lumMod val="50000"/>
            </a:schemeClr>
          </a:solidFill>
        </a:ln>
      </dgm:spPr>
    </dgm:pt>
    <dgm:pt modelId="{7B1C97A8-0065-4F42-B87C-66F11B518339}" type="pres">
      <dgm:prSet presAssocID="{C6407711-0B61-CF4E-8706-AE987E2C8BB0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5EB91F-AAC5-2549-BE3A-3F98DFF1D5E7}" type="pres">
      <dgm:prSet presAssocID="{F3F361BA-AEA3-5646-9327-8742802D51A3}" presName="circ3" presStyleLbl="vennNode1" presStyleIdx="2" presStyleCnt="6"/>
      <dgm:spPr>
        <a:solidFill>
          <a:schemeClr val="bg2">
            <a:lumMod val="60000"/>
            <a:lumOff val="40000"/>
          </a:schemeClr>
        </a:solidFill>
        <a:ln>
          <a:solidFill>
            <a:schemeClr val="bg2">
              <a:lumMod val="75000"/>
            </a:schemeClr>
          </a:solidFill>
        </a:ln>
      </dgm:spPr>
    </dgm:pt>
    <dgm:pt modelId="{07795835-FDC4-F14E-BFB5-19C9E015E57F}" type="pres">
      <dgm:prSet presAssocID="{F3F361BA-AEA3-5646-9327-8742802D51A3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94B5D51-73A9-354C-9318-2904C2ECE07F}" type="pres">
      <dgm:prSet presAssocID="{1B12A5BB-9601-8347-801C-B74C24B61BBD}" presName="circ4" presStyleLbl="vennNode1" presStyleIdx="3" presStyleCnt="6"/>
      <dgm:spPr>
        <a:solidFill>
          <a:schemeClr val="accent3">
            <a:lumMod val="75000"/>
          </a:schemeClr>
        </a:solidFill>
        <a:ln>
          <a:solidFill>
            <a:schemeClr val="accent3">
              <a:lumMod val="50000"/>
            </a:schemeClr>
          </a:solidFill>
        </a:ln>
      </dgm:spPr>
    </dgm:pt>
    <dgm:pt modelId="{CA82516A-8F1C-9E45-8902-E7396FDD27BD}" type="pres">
      <dgm:prSet presAssocID="{1B12A5BB-9601-8347-801C-B74C24B61BBD}" presName="circ4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A3A5586-E7AB-D94F-A560-1EFB76B640DD}" type="pres">
      <dgm:prSet presAssocID="{AAF7B5BE-88B8-3047-B465-887861AD7AD8}" presName="circ5" presStyleLbl="vennNode1" presStyleIdx="4" presStyleCnt="6"/>
      <dgm:spPr>
        <a:solidFill>
          <a:schemeClr val="accent5">
            <a:lumMod val="75000"/>
          </a:schemeClr>
        </a:solidFill>
        <a:ln>
          <a:solidFill>
            <a:schemeClr val="accent5">
              <a:lumMod val="50000"/>
            </a:schemeClr>
          </a:solidFill>
        </a:ln>
      </dgm:spPr>
    </dgm:pt>
    <dgm:pt modelId="{70FEFBAF-F656-3248-A34D-B76B43D70719}" type="pres">
      <dgm:prSet presAssocID="{AAF7B5BE-88B8-3047-B465-887861AD7AD8}" presName="circ5Tx" presStyleLbl="revTx" presStyleIdx="0" presStyleCnt="0" custScaleX="135533" custLinFactNeighborX="-20985" custLinFactNeighborY="89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BACD46B-8D3C-E740-BAFF-585B6A64311B}" type="pres">
      <dgm:prSet presAssocID="{D5462F1D-9E4A-3E4D-856B-5C740104E6E7}" presName="circ6" presStyleLbl="vennNode1" presStyleIdx="5" presStyleCnt="6"/>
      <dgm:spPr>
        <a:solidFill>
          <a:schemeClr val="bg2">
            <a:lumMod val="60000"/>
            <a:lumOff val="40000"/>
          </a:schemeClr>
        </a:solidFill>
        <a:ln>
          <a:solidFill>
            <a:schemeClr val="bg2">
              <a:lumMod val="75000"/>
            </a:schemeClr>
          </a:solidFill>
        </a:ln>
      </dgm:spPr>
    </dgm:pt>
    <dgm:pt modelId="{1B138646-AEDA-834B-BCC6-98FBDA30433D}" type="pres">
      <dgm:prSet presAssocID="{D5462F1D-9E4A-3E4D-856B-5C740104E6E7}" presName="circ6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814586C-B815-774E-90E2-8B5DBBFFBF27}" srcId="{26AB29A8-26A4-2841-ABA0-D0F392B38D29}" destId="{BC4081FC-B993-8D4B-85BC-F54231C405B4}" srcOrd="0" destOrd="0" parTransId="{DCCB560C-187F-E64D-9A44-E31E8E32938E}" sibTransId="{33FDFD9C-6F93-6B48-84DE-747E935B3E83}"/>
    <dgm:cxn modelId="{CF7E65F2-03A4-E040-A782-F1A0C48CE354}" srcId="{26AB29A8-26A4-2841-ABA0-D0F392B38D29}" destId="{C6407711-0B61-CF4E-8706-AE987E2C8BB0}" srcOrd="1" destOrd="0" parTransId="{2826A413-A49A-2145-BA3B-EF64E35C377E}" sibTransId="{F0AD49CF-D597-444D-8650-F7473D42D6F6}"/>
    <dgm:cxn modelId="{7B87BEE6-AB3F-E446-B343-9D75EA514DFC}" srcId="{26AB29A8-26A4-2841-ABA0-D0F392B38D29}" destId="{F3F361BA-AEA3-5646-9327-8742802D51A3}" srcOrd="2" destOrd="0" parTransId="{A6673327-BB72-A840-83B3-9109C4772F10}" sibTransId="{160CF758-4033-7F4E-B9DE-3090CE31DC6A}"/>
    <dgm:cxn modelId="{F4A5AE64-4DD6-874B-A5D8-14A6B1CEB73F}" type="presOf" srcId="{AAF7B5BE-88B8-3047-B465-887861AD7AD8}" destId="{70FEFBAF-F656-3248-A34D-B76B43D70719}" srcOrd="0" destOrd="0" presId="urn:microsoft.com/office/officeart/2005/8/layout/venn1"/>
    <dgm:cxn modelId="{E421E0D5-2234-7A4B-8EA1-47BA33FB3FC6}" srcId="{26AB29A8-26A4-2841-ABA0-D0F392B38D29}" destId="{D5462F1D-9E4A-3E4D-856B-5C740104E6E7}" srcOrd="5" destOrd="0" parTransId="{7AF01985-F4D2-E84B-88BB-C7B6B4DA87DD}" sibTransId="{75813EC0-D3ED-3046-8CE1-11BB4F8C2921}"/>
    <dgm:cxn modelId="{FDD9838B-2F18-F446-93C2-27FD4DC72893}" type="presOf" srcId="{C6407711-0B61-CF4E-8706-AE987E2C8BB0}" destId="{7B1C97A8-0065-4F42-B87C-66F11B518339}" srcOrd="0" destOrd="0" presId="urn:microsoft.com/office/officeart/2005/8/layout/venn1"/>
    <dgm:cxn modelId="{A7BBFFA8-A263-1346-9068-038FEE97A3C2}" type="presOf" srcId="{1B12A5BB-9601-8347-801C-B74C24B61BBD}" destId="{CA82516A-8F1C-9E45-8902-E7396FDD27BD}" srcOrd="0" destOrd="0" presId="urn:microsoft.com/office/officeart/2005/8/layout/venn1"/>
    <dgm:cxn modelId="{3A1AEBC9-1BE0-5349-A770-2A07E2394FC7}" srcId="{26AB29A8-26A4-2841-ABA0-D0F392B38D29}" destId="{1B12A5BB-9601-8347-801C-B74C24B61BBD}" srcOrd="3" destOrd="0" parTransId="{C4EB77E4-28C7-E44A-A7C7-A01552E4BFC2}" sibTransId="{166EBEA2-4051-0D40-9900-55314E7D4548}"/>
    <dgm:cxn modelId="{EBE36E34-A679-804D-A675-9F975B53F689}" type="presOf" srcId="{F3F361BA-AEA3-5646-9327-8742802D51A3}" destId="{07795835-FDC4-F14E-BFB5-19C9E015E57F}" srcOrd="0" destOrd="0" presId="urn:microsoft.com/office/officeart/2005/8/layout/venn1"/>
    <dgm:cxn modelId="{04411535-C128-0941-ABF1-7B21C2C76926}" srcId="{26AB29A8-26A4-2841-ABA0-D0F392B38D29}" destId="{AAF7B5BE-88B8-3047-B465-887861AD7AD8}" srcOrd="4" destOrd="0" parTransId="{ACAF5D19-8FFE-124F-9528-49766B888D7B}" sibTransId="{492C38EF-36F3-8243-AE16-352BAC30C417}"/>
    <dgm:cxn modelId="{50255783-6D00-8748-971C-769B400C5C7E}" type="presOf" srcId="{BC4081FC-B993-8D4B-85BC-F54231C405B4}" destId="{2BFAF0D8-4A8F-0749-AC64-7DC132F3C117}" srcOrd="0" destOrd="0" presId="urn:microsoft.com/office/officeart/2005/8/layout/venn1"/>
    <dgm:cxn modelId="{C4D37F66-9EAC-C748-AFEB-B78D393867E8}" type="presOf" srcId="{26AB29A8-26A4-2841-ABA0-D0F392B38D29}" destId="{2A7E800D-6651-2848-8058-03CBF88D9D06}" srcOrd="0" destOrd="0" presId="urn:microsoft.com/office/officeart/2005/8/layout/venn1"/>
    <dgm:cxn modelId="{DE289B9C-C8B2-FC40-850B-383ED5B15222}" type="presOf" srcId="{D5462F1D-9E4A-3E4D-856B-5C740104E6E7}" destId="{1B138646-AEDA-834B-BCC6-98FBDA30433D}" srcOrd="0" destOrd="0" presId="urn:microsoft.com/office/officeart/2005/8/layout/venn1"/>
    <dgm:cxn modelId="{5E453514-EBEE-2245-8C1B-8F09E5830CAC}" type="presParOf" srcId="{2A7E800D-6651-2848-8058-03CBF88D9D06}" destId="{FDC3FED0-D962-404C-91F0-A3000AF91FB3}" srcOrd="0" destOrd="0" presId="urn:microsoft.com/office/officeart/2005/8/layout/venn1"/>
    <dgm:cxn modelId="{3661965B-AD82-0542-8E0F-AB33DE6061A0}" type="presParOf" srcId="{2A7E800D-6651-2848-8058-03CBF88D9D06}" destId="{2BFAF0D8-4A8F-0749-AC64-7DC132F3C117}" srcOrd="1" destOrd="0" presId="urn:microsoft.com/office/officeart/2005/8/layout/venn1"/>
    <dgm:cxn modelId="{3ADFC6E7-A82B-A243-8058-86C6F10A0C04}" type="presParOf" srcId="{2A7E800D-6651-2848-8058-03CBF88D9D06}" destId="{AC2F74B8-0E4E-6046-9D54-D538F5FFD874}" srcOrd="2" destOrd="0" presId="urn:microsoft.com/office/officeart/2005/8/layout/venn1"/>
    <dgm:cxn modelId="{E2ABF24E-4403-AC49-BE78-5D402ECB98FF}" type="presParOf" srcId="{2A7E800D-6651-2848-8058-03CBF88D9D06}" destId="{7B1C97A8-0065-4F42-B87C-66F11B518339}" srcOrd="3" destOrd="0" presId="urn:microsoft.com/office/officeart/2005/8/layout/venn1"/>
    <dgm:cxn modelId="{55B6FD4F-E23E-CD41-B382-EDDBAE9AE86E}" type="presParOf" srcId="{2A7E800D-6651-2848-8058-03CBF88D9D06}" destId="{0E5EB91F-AAC5-2549-BE3A-3F98DFF1D5E7}" srcOrd="4" destOrd="0" presId="urn:microsoft.com/office/officeart/2005/8/layout/venn1"/>
    <dgm:cxn modelId="{17F33C36-9759-4246-82D0-320104C9C235}" type="presParOf" srcId="{2A7E800D-6651-2848-8058-03CBF88D9D06}" destId="{07795835-FDC4-F14E-BFB5-19C9E015E57F}" srcOrd="5" destOrd="0" presId="urn:microsoft.com/office/officeart/2005/8/layout/venn1"/>
    <dgm:cxn modelId="{D430B1EC-E788-AB4A-852B-781D8AC307FA}" type="presParOf" srcId="{2A7E800D-6651-2848-8058-03CBF88D9D06}" destId="{594B5D51-73A9-354C-9318-2904C2ECE07F}" srcOrd="6" destOrd="0" presId="urn:microsoft.com/office/officeart/2005/8/layout/venn1"/>
    <dgm:cxn modelId="{79628C98-9AE2-F04C-AD3E-AFCA88B9DDA2}" type="presParOf" srcId="{2A7E800D-6651-2848-8058-03CBF88D9D06}" destId="{CA82516A-8F1C-9E45-8902-E7396FDD27BD}" srcOrd="7" destOrd="0" presId="urn:microsoft.com/office/officeart/2005/8/layout/venn1"/>
    <dgm:cxn modelId="{9A6A2586-0C9A-8247-8209-264D32934950}" type="presParOf" srcId="{2A7E800D-6651-2848-8058-03CBF88D9D06}" destId="{2A3A5586-E7AB-D94F-A560-1EFB76B640DD}" srcOrd="8" destOrd="0" presId="urn:microsoft.com/office/officeart/2005/8/layout/venn1"/>
    <dgm:cxn modelId="{8E77C549-77F2-8349-AF81-2C8F8281906C}" type="presParOf" srcId="{2A7E800D-6651-2848-8058-03CBF88D9D06}" destId="{70FEFBAF-F656-3248-A34D-B76B43D70719}" srcOrd="9" destOrd="0" presId="urn:microsoft.com/office/officeart/2005/8/layout/venn1"/>
    <dgm:cxn modelId="{C2B7AEBF-A9CD-544F-B801-924D4C5E6856}" type="presParOf" srcId="{2A7E800D-6651-2848-8058-03CBF88D9D06}" destId="{4BACD46B-8D3C-E740-BAFF-585B6A64311B}" srcOrd="10" destOrd="0" presId="urn:microsoft.com/office/officeart/2005/8/layout/venn1"/>
    <dgm:cxn modelId="{C9F4BA47-F050-2E41-84D1-D4745020B5A8}" type="presParOf" srcId="{2A7E800D-6651-2848-8058-03CBF88D9D06}" destId="{1B138646-AEDA-834B-BCC6-98FBDA30433D}" srcOrd="11" destOrd="0" presId="urn:microsoft.com/office/officeart/2005/8/layout/venn1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D97AEB5-64FC-9049-8D19-6C64190AB5B2}" type="doc">
      <dgm:prSet loTypeId="urn:microsoft.com/office/officeart/2005/8/layout/hList3" loCatId="list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2662F73-5FA3-6243-B313-15777013349E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pPr rtl="0"/>
          <a:r>
            <a:rPr lang="en-US" b="0" dirty="0" smtClean="0">
              <a:latin typeface="+mn-lt"/>
            </a:rPr>
            <a:t>IT SECURITY MANAGEMENT:  A process used to achieve and maintain appropriate levels of confidentiality, integrity, availability, accountability, authenticity, and reliability.  IT security management functions include:</a:t>
          </a:r>
          <a:endParaRPr lang="en-US" b="0" dirty="0">
            <a:latin typeface="+mn-lt"/>
          </a:endParaRPr>
        </a:p>
      </dgm:t>
    </dgm:pt>
    <dgm:pt modelId="{B8ED46E1-13DF-E948-86B0-522E40E14D39}" type="parTrans" cxnId="{C7EB33A2-6969-2F4C-8A12-679430FE9632}">
      <dgm:prSet/>
      <dgm:spPr/>
      <dgm:t>
        <a:bodyPr/>
        <a:lstStyle/>
        <a:p>
          <a:endParaRPr lang="en-US"/>
        </a:p>
      </dgm:t>
    </dgm:pt>
    <dgm:pt modelId="{48097A06-5DC7-0242-B9A3-31104F1A36FA}" type="sibTrans" cxnId="{C7EB33A2-6969-2F4C-8A12-679430FE9632}">
      <dgm:prSet/>
      <dgm:spPr/>
      <dgm:t>
        <a:bodyPr/>
        <a:lstStyle/>
        <a:p>
          <a:endParaRPr lang="en-US"/>
        </a:p>
      </dgm:t>
    </dgm:pt>
    <dgm:pt modelId="{C1319F7D-2772-5442-A9EB-8D34F6BCA4DC}">
      <dgm:prSet custT="1"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pPr rtl="0"/>
          <a:r>
            <a:rPr lang="en-US" sz="1200" b="1" dirty="0" smtClean="0">
              <a:latin typeface="+mn-lt"/>
            </a:rPr>
            <a:t>Determining organizational         IT security objectives, strategies, and policies</a:t>
          </a:r>
          <a:endParaRPr lang="en-US" sz="1200" b="1" dirty="0">
            <a:latin typeface="+mn-lt"/>
          </a:endParaRPr>
        </a:p>
      </dgm:t>
    </dgm:pt>
    <dgm:pt modelId="{71FD92DA-E5F7-7D41-819E-9568F3085AB3}" type="parTrans" cxnId="{D572BF93-CE76-2D47-ACAD-F1B6902F7C78}">
      <dgm:prSet/>
      <dgm:spPr/>
      <dgm:t>
        <a:bodyPr/>
        <a:lstStyle/>
        <a:p>
          <a:endParaRPr lang="en-US"/>
        </a:p>
      </dgm:t>
    </dgm:pt>
    <dgm:pt modelId="{B02E76F6-7A7E-EC47-8722-2FCDF33493E1}" type="sibTrans" cxnId="{D572BF93-CE76-2D47-ACAD-F1B6902F7C78}">
      <dgm:prSet/>
      <dgm:spPr/>
      <dgm:t>
        <a:bodyPr/>
        <a:lstStyle/>
        <a:p>
          <a:endParaRPr lang="en-US"/>
        </a:p>
      </dgm:t>
    </dgm:pt>
    <dgm:pt modelId="{07964271-BC91-BE4E-9341-A6241FADBEBC}">
      <dgm:prSet custT="1"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pPr rtl="0"/>
          <a:r>
            <a:rPr lang="en-US" sz="1200" b="1" smtClean="0">
              <a:latin typeface="+mn-lt"/>
            </a:rPr>
            <a:t>Determining organizational IT security requirements</a:t>
          </a:r>
          <a:endParaRPr lang="en-US" sz="1200" b="1" dirty="0">
            <a:latin typeface="+mn-lt"/>
          </a:endParaRPr>
        </a:p>
      </dgm:t>
    </dgm:pt>
    <dgm:pt modelId="{46872A7F-FC1B-4D44-ABDB-64FD4FE47AE7}" type="parTrans" cxnId="{B4B618F5-F2C6-C245-9D7B-5652627861D6}">
      <dgm:prSet/>
      <dgm:spPr/>
      <dgm:t>
        <a:bodyPr/>
        <a:lstStyle/>
        <a:p>
          <a:endParaRPr lang="en-US"/>
        </a:p>
      </dgm:t>
    </dgm:pt>
    <dgm:pt modelId="{77C1581E-C65D-CF42-A670-FEFAC896CF79}" type="sibTrans" cxnId="{B4B618F5-F2C6-C245-9D7B-5652627861D6}">
      <dgm:prSet/>
      <dgm:spPr/>
      <dgm:t>
        <a:bodyPr/>
        <a:lstStyle/>
        <a:p>
          <a:endParaRPr lang="en-US"/>
        </a:p>
      </dgm:t>
    </dgm:pt>
    <dgm:pt modelId="{64B0967F-9328-2241-818E-56A24D107CCD}">
      <dgm:prSet custT="1"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pPr rtl="0"/>
          <a:r>
            <a:rPr lang="en-US" sz="1200" b="1" smtClean="0">
              <a:latin typeface="+mn-lt"/>
            </a:rPr>
            <a:t>Identifying and analyzing security threats to IT assets within the organization</a:t>
          </a:r>
          <a:endParaRPr lang="en-US" sz="1200" b="1" dirty="0">
            <a:latin typeface="+mn-lt"/>
          </a:endParaRPr>
        </a:p>
      </dgm:t>
    </dgm:pt>
    <dgm:pt modelId="{CB9BE6EC-3AF7-954C-A848-AE91D3A10A44}" type="parTrans" cxnId="{5B446151-CB99-7C4A-B00C-3042E99E1FCF}">
      <dgm:prSet/>
      <dgm:spPr/>
      <dgm:t>
        <a:bodyPr/>
        <a:lstStyle/>
        <a:p>
          <a:endParaRPr lang="en-US"/>
        </a:p>
      </dgm:t>
    </dgm:pt>
    <dgm:pt modelId="{4A79594C-58B8-C64A-A554-3B65F90BD4BD}" type="sibTrans" cxnId="{5B446151-CB99-7C4A-B00C-3042E99E1FCF}">
      <dgm:prSet/>
      <dgm:spPr/>
      <dgm:t>
        <a:bodyPr/>
        <a:lstStyle/>
        <a:p>
          <a:endParaRPr lang="en-US"/>
        </a:p>
      </dgm:t>
    </dgm:pt>
    <dgm:pt modelId="{7F152174-A6F0-944E-A2AC-F08B504F35A5}">
      <dgm:prSet custT="1"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pPr rtl="0"/>
          <a:r>
            <a:rPr lang="en-US" sz="1200" b="1" dirty="0" smtClean="0">
              <a:latin typeface="+mn-lt"/>
            </a:rPr>
            <a:t>Identifying and analyzing risks</a:t>
          </a:r>
          <a:endParaRPr lang="en-US" sz="1200" b="1" dirty="0">
            <a:latin typeface="+mn-lt"/>
          </a:endParaRPr>
        </a:p>
      </dgm:t>
    </dgm:pt>
    <dgm:pt modelId="{4AF68370-4457-BE46-A2BF-F8D3738B9BAC}" type="parTrans" cxnId="{72247B76-853C-1A44-BB4A-B39575F4073D}">
      <dgm:prSet/>
      <dgm:spPr/>
      <dgm:t>
        <a:bodyPr/>
        <a:lstStyle/>
        <a:p>
          <a:endParaRPr lang="en-US"/>
        </a:p>
      </dgm:t>
    </dgm:pt>
    <dgm:pt modelId="{18189450-6781-4147-8D4E-951B1980E571}" type="sibTrans" cxnId="{72247B76-853C-1A44-BB4A-B39575F4073D}">
      <dgm:prSet/>
      <dgm:spPr/>
      <dgm:t>
        <a:bodyPr/>
        <a:lstStyle/>
        <a:p>
          <a:endParaRPr lang="en-US"/>
        </a:p>
      </dgm:t>
    </dgm:pt>
    <dgm:pt modelId="{6521B349-BBD2-B247-926A-54D58C284377}">
      <dgm:prSet custT="1"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pPr rtl="0"/>
          <a:r>
            <a:rPr lang="en-US" sz="1200" b="1" dirty="0" smtClean="0">
              <a:latin typeface="+mn-lt"/>
            </a:rPr>
            <a:t>Specifying appropriate safeguards</a:t>
          </a:r>
          <a:endParaRPr lang="en-US" sz="1200" b="1" dirty="0">
            <a:latin typeface="+mn-lt"/>
          </a:endParaRPr>
        </a:p>
      </dgm:t>
    </dgm:pt>
    <dgm:pt modelId="{41146512-C72A-3841-A611-97F436C0C129}" type="parTrans" cxnId="{36058DCF-89A4-174A-A122-D9B21D6B4D80}">
      <dgm:prSet/>
      <dgm:spPr/>
      <dgm:t>
        <a:bodyPr/>
        <a:lstStyle/>
        <a:p>
          <a:endParaRPr lang="en-US"/>
        </a:p>
      </dgm:t>
    </dgm:pt>
    <dgm:pt modelId="{78AB4848-8F53-A041-973D-9F4B5D83549F}" type="sibTrans" cxnId="{36058DCF-89A4-174A-A122-D9B21D6B4D80}">
      <dgm:prSet/>
      <dgm:spPr/>
      <dgm:t>
        <a:bodyPr/>
        <a:lstStyle/>
        <a:p>
          <a:endParaRPr lang="en-US"/>
        </a:p>
      </dgm:t>
    </dgm:pt>
    <dgm:pt modelId="{B0A0C76C-44FC-8147-B9B9-7FA3D392B8AE}">
      <dgm:prSet custT="1"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pPr rtl="0"/>
          <a:r>
            <a:rPr lang="en-US" sz="1150" b="1" dirty="0" smtClean="0">
              <a:latin typeface="+mn-lt"/>
            </a:rPr>
            <a:t>Monitoring the implementation and operation of safeguards that are necessary in order to cost effectively protect the information and services within the organization</a:t>
          </a:r>
          <a:endParaRPr lang="en-US" sz="1150" b="1" dirty="0">
            <a:latin typeface="+mn-lt"/>
          </a:endParaRPr>
        </a:p>
      </dgm:t>
    </dgm:pt>
    <dgm:pt modelId="{979D64CF-08A8-AB40-8883-BDDD13FD92BC}" type="parTrans" cxnId="{F315602C-583C-054F-B1D3-591AFD0BF4DE}">
      <dgm:prSet/>
      <dgm:spPr/>
      <dgm:t>
        <a:bodyPr/>
        <a:lstStyle/>
        <a:p>
          <a:endParaRPr lang="en-US"/>
        </a:p>
      </dgm:t>
    </dgm:pt>
    <dgm:pt modelId="{F8021F8B-20F4-4842-BADD-DD7863993464}" type="sibTrans" cxnId="{F315602C-583C-054F-B1D3-591AFD0BF4DE}">
      <dgm:prSet/>
      <dgm:spPr/>
      <dgm:t>
        <a:bodyPr/>
        <a:lstStyle/>
        <a:p>
          <a:endParaRPr lang="en-US"/>
        </a:p>
      </dgm:t>
    </dgm:pt>
    <dgm:pt modelId="{3764561E-D202-4740-B1A1-D0714BA04475}">
      <dgm:prSet custT="1"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pPr rtl="0"/>
          <a:r>
            <a:rPr lang="en-US" sz="1200" b="1" dirty="0" smtClean="0">
              <a:latin typeface="+mn-lt"/>
            </a:rPr>
            <a:t>Developing and implementing a security awareness program</a:t>
          </a:r>
          <a:endParaRPr lang="en-US" sz="1200" b="1" dirty="0">
            <a:latin typeface="+mn-lt"/>
          </a:endParaRPr>
        </a:p>
      </dgm:t>
    </dgm:pt>
    <dgm:pt modelId="{121CB0E5-9B6D-EE41-8734-54EF17E45F07}" type="parTrans" cxnId="{F8E60394-8D67-6240-8230-C20797AF3BC2}">
      <dgm:prSet/>
      <dgm:spPr/>
      <dgm:t>
        <a:bodyPr/>
        <a:lstStyle/>
        <a:p>
          <a:endParaRPr lang="en-US"/>
        </a:p>
      </dgm:t>
    </dgm:pt>
    <dgm:pt modelId="{9BED18E1-B8A2-B040-9DC3-9F4900FC5164}" type="sibTrans" cxnId="{F8E60394-8D67-6240-8230-C20797AF3BC2}">
      <dgm:prSet/>
      <dgm:spPr/>
      <dgm:t>
        <a:bodyPr/>
        <a:lstStyle/>
        <a:p>
          <a:endParaRPr lang="en-US"/>
        </a:p>
      </dgm:t>
    </dgm:pt>
    <dgm:pt modelId="{BC8EA598-846E-D64D-8C82-FB6F5361618F}">
      <dgm:prSet custT="1"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pPr rtl="0"/>
          <a:r>
            <a:rPr lang="en-US" sz="1200" b="1" dirty="0" smtClean="0">
              <a:latin typeface="+mn-lt"/>
            </a:rPr>
            <a:t>Detecting and reacting to incidents</a:t>
          </a:r>
          <a:endParaRPr lang="en-US" sz="1200" b="1" dirty="0">
            <a:latin typeface="+mn-lt"/>
          </a:endParaRPr>
        </a:p>
      </dgm:t>
    </dgm:pt>
    <dgm:pt modelId="{88449A30-7F97-8742-AF6C-AE2B7E66B89E}" type="parTrans" cxnId="{5537F53D-A72E-FD49-AF1E-525041EF4C17}">
      <dgm:prSet/>
      <dgm:spPr/>
      <dgm:t>
        <a:bodyPr/>
        <a:lstStyle/>
        <a:p>
          <a:endParaRPr lang="en-US"/>
        </a:p>
      </dgm:t>
    </dgm:pt>
    <dgm:pt modelId="{66D0B501-EC25-774B-ADC4-7A67D48862F2}" type="sibTrans" cxnId="{5537F53D-A72E-FD49-AF1E-525041EF4C17}">
      <dgm:prSet/>
      <dgm:spPr/>
      <dgm:t>
        <a:bodyPr/>
        <a:lstStyle/>
        <a:p>
          <a:endParaRPr lang="en-US"/>
        </a:p>
      </dgm:t>
    </dgm:pt>
    <dgm:pt modelId="{0721F433-CBD3-C142-B1DB-0798D54A32FC}" type="pres">
      <dgm:prSet presAssocID="{9D97AEB5-64FC-9049-8D19-6C64190AB5B2}" presName="composite" presStyleCnt="0">
        <dgm:presLayoutVars>
          <dgm:chMax val="1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DCEBCA9-E0EF-964A-930C-85776AACF547}" type="pres">
      <dgm:prSet presAssocID="{C2662F73-5FA3-6243-B313-15777013349E}" presName="roof" presStyleLbl="dkBgShp" presStyleIdx="0" presStyleCnt="2"/>
      <dgm:spPr/>
      <dgm:t>
        <a:bodyPr/>
        <a:lstStyle/>
        <a:p>
          <a:endParaRPr lang="en-US"/>
        </a:p>
      </dgm:t>
    </dgm:pt>
    <dgm:pt modelId="{ABD7BDAE-F0CA-4149-819E-0A510F0C6EBA}" type="pres">
      <dgm:prSet presAssocID="{C2662F73-5FA3-6243-B313-15777013349E}" presName="pillars" presStyleCnt="0"/>
      <dgm:spPr/>
      <dgm:t>
        <a:bodyPr/>
        <a:lstStyle/>
        <a:p>
          <a:endParaRPr lang="en-US"/>
        </a:p>
      </dgm:t>
    </dgm:pt>
    <dgm:pt modelId="{1C84FA8C-ED9A-FC43-A391-DDDD79295E98}" type="pres">
      <dgm:prSet presAssocID="{C2662F73-5FA3-6243-B313-15777013349E}" presName="pillar1" presStyleLbl="node1" presStyleIdx="0" presStyleCnt="8" custScaleX="174794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33A0DB5-B4DC-EE4F-97ED-465127DA17DB}" type="pres">
      <dgm:prSet presAssocID="{07964271-BC91-BE4E-9341-A6241FADBEBC}" presName="pillarX" presStyleLbl="node1" presStyleIdx="1" presStyleCnt="8" custScaleX="160558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1F63209-B40C-294A-A932-B982AEBD2ABF}" type="pres">
      <dgm:prSet presAssocID="{64B0967F-9328-2241-818E-56A24D107CCD}" presName="pillarX" presStyleLbl="node1" presStyleIdx="2" presStyleCnt="8" custScaleX="174947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932F4D9-3099-CD47-A33A-8F7F982E4626}" type="pres">
      <dgm:prSet presAssocID="{7F152174-A6F0-944E-A2AC-F08B504F35A5}" presName="pillarX" presStyleLbl="node1" presStyleIdx="3" presStyleCnt="8" custScaleX="142234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2E9282E-07BA-1F46-8BAE-3D761FEF1ED8}" type="pres">
      <dgm:prSet presAssocID="{6521B349-BBD2-B247-926A-54D58C284377}" presName="pillarX" presStyleLbl="node1" presStyleIdx="4" presStyleCnt="8" custScaleX="164753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4676DF4-7AD2-B944-AB30-B7D9C5A5000D}" type="pres">
      <dgm:prSet presAssocID="{B0A0C76C-44FC-8147-B9B9-7FA3D392B8AE}" presName="pillarX" presStyleLbl="node1" presStyleIdx="5" presStyleCnt="8" custScaleX="1741404" custScaleY="10047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8C3CB3C-C7D2-CB49-A95C-0705ACD23DED}" type="pres">
      <dgm:prSet presAssocID="{3764561E-D202-4740-B1A1-D0714BA04475}" presName="pillarX" presStyleLbl="node1" presStyleIdx="6" presStyleCnt="8" custScaleX="159223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32EB49E-B7CA-6943-9EE4-2E29970FB7DB}" type="pres">
      <dgm:prSet presAssocID="{BC8EA598-846E-D64D-8C82-FB6F5361618F}" presName="pillarX" presStyleLbl="node1" presStyleIdx="7" presStyleCnt="8" custScaleX="130969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FE7BA93-BDD0-984C-89E5-5B213247846F}" type="pres">
      <dgm:prSet presAssocID="{C2662F73-5FA3-6243-B313-15777013349E}" presName="base" presStyleLbl="dkBgShp" presStyleIdx="1" presStyleCnt="2"/>
      <dgm:spPr>
        <a:solidFill>
          <a:schemeClr val="accent3">
            <a:lumMod val="75000"/>
          </a:schemeClr>
        </a:solidFill>
      </dgm:spPr>
      <dgm:t>
        <a:bodyPr/>
        <a:lstStyle/>
        <a:p>
          <a:endParaRPr lang="en-US"/>
        </a:p>
      </dgm:t>
    </dgm:pt>
  </dgm:ptLst>
  <dgm:cxnLst>
    <dgm:cxn modelId="{B4B618F5-F2C6-C245-9D7B-5652627861D6}" srcId="{C2662F73-5FA3-6243-B313-15777013349E}" destId="{07964271-BC91-BE4E-9341-A6241FADBEBC}" srcOrd="1" destOrd="0" parTransId="{46872A7F-FC1B-4D44-ABDB-64FD4FE47AE7}" sibTransId="{77C1581E-C65D-CF42-A670-FEFAC896CF79}"/>
    <dgm:cxn modelId="{DD85770E-F6C9-744E-89A4-3843393DE78F}" type="presOf" srcId="{6521B349-BBD2-B247-926A-54D58C284377}" destId="{32E9282E-07BA-1F46-8BAE-3D761FEF1ED8}" srcOrd="0" destOrd="0" presId="urn:microsoft.com/office/officeart/2005/8/layout/hList3"/>
    <dgm:cxn modelId="{53BAB647-B0AC-CB4C-895A-3FB978578679}" type="presOf" srcId="{9D97AEB5-64FC-9049-8D19-6C64190AB5B2}" destId="{0721F433-CBD3-C142-B1DB-0798D54A32FC}" srcOrd="0" destOrd="0" presId="urn:microsoft.com/office/officeart/2005/8/layout/hList3"/>
    <dgm:cxn modelId="{72247B76-853C-1A44-BB4A-B39575F4073D}" srcId="{C2662F73-5FA3-6243-B313-15777013349E}" destId="{7F152174-A6F0-944E-A2AC-F08B504F35A5}" srcOrd="3" destOrd="0" parTransId="{4AF68370-4457-BE46-A2BF-F8D3738B9BAC}" sibTransId="{18189450-6781-4147-8D4E-951B1980E571}"/>
    <dgm:cxn modelId="{C7EB33A2-6969-2F4C-8A12-679430FE9632}" srcId="{9D97AEB5-64FC-9049-8D19-6C64190AB5B2}" destId="{C2662F73-5FA3-6243-B313-15777013349E}" srcOrd="0" destOrd="0" parTransId="{B8ED46E1-13DF-E948-86B0-522E40E14D39}" sibTransId="{48097A06-5DC7-0242-B9A3-31104F1A36FA}"/>
    <dgm:cxn modelId="{D6333B05-C962-2640-8A00-13F3B5F0F016}" type="presOf" srcId="{C1319F7D-2772-5442-A9EB-8D34F6BCA4DC}" destId="{1C84FA8C-ED9A-FC43-A391-DDDD79295E98}" srcOrd="0" destOrd="0" presId="urn:microsoft.com/office/officeart/2005/8/layout/hList3"/>
    <dgm:cxn modelId="{F315602C-583C-054F-B1D3-591AFD0BF4DE}" srcId="{C2662F73-5FA3-6243-B313-15777013349E}" destId="{B0A0C76C-44FC-8147-B9B9-7FA3D392B8AE}" srcOrd="5" destOrd="0" parTransId="{979D64CF-08A8-AB40-8883-BDDD13FD92BC}" sibTransId="{F8021F8B-20F4-4842-BADD-DD7863993464}"/>
    <dgm:cxn modelId="{5537F53D-A72E-FD49-AF1E-525041EF4C17}" srcId="{C2662F73-5FA3-6243-B313-15777013349E}" destId="{BC8EA598-846E-D64D-8C82-FB6F5361618F}" srcOrd="7" destOrd="0" parTransId="{88449A30-7F97-8742-AF6C-AE2B7E66B89E}" sibTransId="{66D0B501-EC25-774B-ADC4-7A67D48862F2}"/>
    <dgm:cxn modelId="{ABF1C0F3-858F-6843-852B-1B748D1D9A14}" type="presOf" srcId="{7F152174-A6F0-944E-A2AC-F08B504F35A5}" destId="{1932F4D9-3099-CD47-A33A-8F7F982E4626}" srcOrd="0" destOrd="0" presId="urn:microsoft.com/office/officeart/2005/8/layout/hList3"/>
    <dgm:cxn modelId="{3873448C-FE39-7B42-A261-EEC0B4E2E274}" type="presOf" srcId="{C2662F73-5FA3-6243-B313-15777013349E}" destId="{4DCEBCA9-E0EF-964A-930C-85776AACF547}" srcOrd="0" destOrd="0" presId="urn:microsoft.com/office/officeart/2005/8/layout/hList3"/>
    <dgm:cxn modelId="{87CE560F-9293-B041-A5DC-863ABDB9CF09}" type="presOf" srcId="{3764561E-D202-4740-B1A1-D0714BA04475}" destId="{28C3CB3C-C7D2-CB49-A95C-0705ACD23DED}" srcOrd="0" destOrd="0" presId="urn:microsoft.com/office/officeart/2005/8/layout/hList3"/>
    <dgm:cxn modelId="{88042F99-620A-F942-BFC1-249C96BBA830}" type="presOf" srcId="{07964271-BC91-BE4E-9341-A6241FADBEBC}" destId="{133A0DB5-B4DC-EE4F-97ED-465127DA17DB}" srcOrd="0" destOrd="0" presId="urn:microsoft.com/office/officeart/2005/8/layout/hList3"/>
    <dgm:cxn modelId="{5D8031B3-0DB5-5343-B087-E9BF33456F4D}" type="presOf" srcId="{BC8EA598-846E-D64D-8C82-FB6F5361618F}" destId="{932EB49E-B7CA-6943-9EE4-2E29970FB7DB}" srcOrd="0" destOrd="0" presId="urn:microsoft.com/office/officeart/2005/8/layout/hList3"/>
    <dgm:cxn modelId="{D572BF93-CE76-2D47-ACAD-F1B6902F7C78}" srcId="{C2662F73-5FA3-6243-B313-15777013349E}" destId="{C1319F7D-2772-5442-A9EB-8D34F6BCA4DC}" srcOrd="0" destOrd="0" parTransId="{71FD92DA-E5F7-7D41-819E-9568F3085AB3}" sibTransId="{B02E76F6-7A7E-EC47-8722-2FCDF33493E1}"/>
    <dgm:cxn modelId="{93E19A87-7AEC-884B-8EA7-E60C078810A1}" type="presOf" srcId="{B0A0C76C-44FC-8147-B9B9-7FA3D392B8AE}" destId="{24676DF4-7AD2-B944-AB30-B7D9C5A5000D}" srcOrd="0" destOrd="0" presId="urn:microsoft.com/office/officeart/2005/8/layout/hList3"/>
    <dgm:cxn modelId="{F8E60394-8D67-6240-8230-C20797AF3BC2}" srcId="{C2662F73-5FA3-6243-B313-15777013349E}" destId="{3764561E-D202-4740-B1A1-D0714BA04475}" srcOrd="6" destOrd="0" parTransId="{121CB0E5-9B6D-EE41-8734-54EF17E45F07}" sibTransId="{9BED18E1-B8A2-B040-9DC3-9F4900FC5164}"/>
    <dgm:cxn modelId="{36058DCF-89A4-174A-A122-D9B21D6B4D80}" srcId="{C2662F73-5FA3-6243-B313-15777013349E}" destId="{6521B349-BBD2-B247-926A-54D58C284377}" srcOrd="4" destOrd="0" parTransId="{41146512-C72A-3841-A611-97F436C0C129}" sibTransId="{78AB4848-8F53-A041-973D-9F4B5D83549F}"/>
    <dgm:cxn modelId="{5B446151-CB99-7C4A-B00C-3042E99E1FCF}" srcId="{C2662F73-5FA3-6243-B313-15777013349E}" destId="{64B0967F-9328-2241-818E-56A24D107CCD}" srcOrd="2" destOrd="0" parTransId="{CB9BE6EC-3AF7-954C-A848-AE91D3A10A44}" sibTransId="{4A79594C-58B8-C64A-A554-3B65F90BD4BD}"/>
    <dgm:cxn modelId="{339F58CD-E7CF-D64C-8F54-F62B98E68318}" type="presOf" srcId="{64B0967F-9328-2241-818E-56A24D107CCD}" destId="{91F63209-B40C-294A-A932-B982AEBD2ABF}" srcOrd="0" destOrd="0" presId="urn:microsoft.com/office/officeart/2005/8/layout/hList3"/>
    <dgm:cxn modelId="{858FB564-5289-374E-9E73-1FB88B210996}" type="presParOf" srcId="{0721F433-CBD3-C142-B1DB-0798D54A32FC}" destId="{4DCEBCA9-E0EF-964A-930C-85776AACF547}" srcOrd="0" destOrd="0" presId="urn:microsoft.com/office/officeart/2005/8/layout/hList3"/>
    <dgm:cxn modelId="{7FCF96C9-F5F2-4D43-8E26-48039F3493ED}" type="presParOf" srcId="{0721F433-CBD3-C142-B1DB-0798D54A32FC}" destId="{ABD7BDAE-F0CA-4149-819E-0A510F0C6EBA}" srcOrd="1" destOrd="0" presId="urn:microsoft.com/office/officeart/2005/8/layout/hList3"/>
    <dgm:cxn modelId="{0E229C2A-2B13-C645-AA7A-D0BB18667BA5}" type="presParOf" srcId="{ABD7BDAE-F0CA-4149-819E-0A510F0C6EBA}" destId="{1C84FA8C-ED9A-FC43-A391-DDDD79295E98}" srcOrd="0" destOrd="0" presId="urn:microsoft.com/office/officeart/2005/8/layout/hList3"/>
    <dgm:cxn modelId="{B9784D4E-DD0A-F34F-9560-9F524EC5C965}" type="presParOf" srcId="{ABD7BDAE-F0CA-4149-819E-0A510F0C6EBA}" destId="{133A0DB5-B4DC-EE4F-97ED-465127DA17DB}" srcOrd="1" destOrd="0" presId="urn:microsoft.com/office/officeart/2005/8/layout/hList3"/>
    <dgm:cxn modelId="{6A7CFA65-C748-0543-B397-24FB79C83102}" type="presParOf" srcId="{ABD7BDAE-F0CA-4149-819E-0A510F0C6EBA}" destId="{91F63209-B40C-294A-A932-B982AEBD2ABF}" srcOrd="2" destOrd="0" presId="urn:microsoft.com/office/officeart/2005/8/layout/hList3"/>
    <dgm:cxn modelId="{8FCAF77E-D16A-6C47-99EB-5B711BC7836F}" type="presParOf" srcId="{ABD7BDAE-F0CA-4149-819E-0A510F0C6EBA}" destId="{1932F4D9-3099-CD47-A33A-8F7F982E4626}" srcOrd="3" destOrd="0" presId="urn:microsoft.com/office/officeart/2005/8/layout/hList3"/>
    <dgm:cxn modelId="{6C18BF9A-67F3-8246-A4D0-22E10A6968C5}" type="presParOf" srcId="{ABD7BDAE-F0CA-4149-819E-0A510F0C6EBA}" destId="{32E9282E-07BA-1F46-8BAE-3D761FEF1ED8}" srcOrd="4" destOrd="0" presId="urn:microsoft.com/office/officeart/2005/8/layout/hList3"/>
    <dgm:cxn modelId="{376570D2-7635-1949-BEE2-688F74776587}" type="presParOf" srcId="{ABD7BDAE-F0CA-4149-819E-0A510F0C6EBA}" destId="{24676DF4-7AD2-B944-AB30-B7D9C5A5000D}" srcOrd="5" destOrd="0" presId="urn:microsoft.com/office/officeart/2005/8/layout/hList3"/>
    <dgm:cxn modelId="{BDC2E3FE-4255-3645-A478-F9E599345D8C}" type="presParOf" srcId="{ABD7BDAE-F0CA-4149-819E-0A510F0C6EBA}" destId="{28C3CB3C-C7D2-CB49-A95C-0705ACD23DED}" srcOrd="6" destOrd="0" presId="urn:microsoft.com/office/officeart/2005/8/layout/hList3"/>
    <dgm:cxn modelId="{73E59243-4A2B-4344-BB72-8A4E5BCB8AEA}" type="presParOf" srcId="{ABD7BDAE-F0CA-4149-819E-0A510F0C6EBA}" destId="{932EB49E-B7CA-6943-9EE4-2E29970FB7DB}" srcOrd="7" destOrd="0" presId="urn:microsoft.com/office/officeart/2005/8/layout/hList3"/>
    <dgm:cxn modelId="{0150A2AB-D02E-014F-84E5-164025751BB9}" type="presParOf" srcId="{0721F433-CBD3-C142-B1DB-0798D54A32FC}" destId="{FFE7BA93-BDD0-984C-89E5-5B213247846F}" srcOrd="2" destOrd="0" presId="urn:microsoft.com/office/officeart/2005/8/layout/h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711FED5-D774-FD47-935B-4A28F502DAC8}" type="doc">
      <dgm:prSet loTypeId="urn:microsoft.com/office/officeart/2005/8/layout/lProcess2" loCatId="list" qsTypeId="urn:microsoft.com/office/officeart/2005/8/quickstyle/3D1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078888A-A488-A24E-8628-06179AA1EBAB}">
      <dgm:prSet phldrT="[Text]"/>
      <dgm:spPr>
        <a:solidFill>
          <a:schemeClr val="accent5">
            <a:lumMod val="60000"/>
            <a:lumOff val="40000"/>
          </a:schemeClr>
        </a:solidFill>
      </dgm:spPr>
      <dgm:t>
        <a:bodyPr/>
        <a:lstStyle/>
        <a:p>
          <a:r>
            <a:rPr lang="en-US" dirty="0" smtClean="0">
              <a:latin typeface="+mn-lt"/>
            </a:rPr>
            <a:t>First examine organization’s IT security:</a:t>
          </a:r>
          <a:endParaRPr lang="en-US" dirty="0">
            <a:latin typeface="+mn-lt"/>
          </a:endParaRPr>
        </a:p>
      </dgm:t>
    </dgm:pt>
    <dgm:pt modelId="{30E8F623-28FC-D840-BC3C-DA0A627C3AAC}" type="parTrans" cxnId="{F32F1287-4E41-564F-8307-06748A4B54B2}">
      <dgm:prSet/>
      <dgm:spPr/>
      <dgm:t>
        <a:bodyPr/>
        <a:lstStyle/>
        <a:p>
          <a:endParaRPr lang="en-US"/>
        </a:p>
      </dgm:t>
    </dgm:pt>
    <dgm:pt modelId="{71A153A7-CC1C-654B-B021-1562E7DE9665}" type="sibTrans" cxnId="{F32F1287-4E41-564F-8307-06748A4B54B2}">
      <dgm:prSet/>
      <dgm:spPr/>
      <dgm:t>
        <a:bodyPr/>
        <a:lstStyle/>
        <a:p>
          <a:endParaRPr lang="en-US"/>
        </a:p>
      </dgm:t>
    </dgm:pt>
    <dgm:pt modelId="{7B3CBFD4-2EDB-5D47-AEC6-DCD38EA9851C}">
      <dgm:prSet/>
      <dgm:spPr>
        <a:solidFill>
          <a:schemeClr val="accent5">
            <a:lumMod val="50000"/>
          </a:schemeClr>
        </a:solidFill>
      </dgm:spPr>
      <dgm:t>
        <a:bodyPr/>
        <a:lstStyle/>
        <a:p>
          <a:r>
            <a:rPr lang="en-US" b="1" i="0" smtClean="0">
              <a:latin typeface="+mn-lt"/>
            </a:rPr>
            <a:t>Objectives</a:t>
          </a:r>
          <a:r>
            <a:rPr lang="en-US" smtClean="0">
              <a:latin typeface="+mn-lt"/>
            </a:rPr>
            <a:t> - wanted IT security outcomes</a:t>
          </a:r>
          <a:endParaRPr lang="en-US" dirty="0">
            <a:latin typeface="+mn-lt"/>
          </a:endParaRPr>
        </a:p>
      </dgm:t>
    </dgm:pt>
    <dgm:pt modelId="{95D90AF6-C4A8-504F-8F46-02546CF716C0}" type="parTrans" cxnId="{74B5BABA-92B9-6E40-A5A3-AAFE897E841C}">
      <dgm:prSet/>
      <dgm:spPr/>
      <dgm:t>
        <a:bodyPr/>
        <a:lstStyle/>
        <a:p>
          <a:endParaRPr lang="en-US"/>
        </a:p>
      </dgm:t>
    </dgm:pt>
    <dgm:pt modelId="{CD0E379F-76B0-A84D-9B86-B648E95548F2}" type="sibTrans" cxnId="{74B5BABA-92B9-6E40-A5A3-AAFE897E841C}">
      <dgm:prSet/>
      <dgm:spPr/>
      <dgm:t>
        <a:bodyPr/>
        <a:lstStyle/>
        <a:p>
          <a:endParaRPr lang="en-US"/>
        </a:p>
      </dgm:t>
    </dgm:pt>
    <dgm:pt modelId="{076558A8-A115-B140-9AFD-AD1A9C5153D7}">
      <dgm:prSet/>
      <dgm:spPr>
        <a:solidFill>
          <a:schemeClr val="accent5">
            <a:lumMod val="50000"/>
          </a:schemeClr>
        </a:solidFill>
      </dgm:spPr>
      <dgm:t>
        <a:bodyPr/>
        <a:lstStyle/>
        <a:p>
          <a:r>
            <a:rPr lang="en-US" b="1" i="0" dirty="0" smtClean="0">
              <a:latin typeface="+mn-lt"/>
            </a:rPr>
            <a:t>Strategies</a:t>
          </a:r>
          <a:r>
            <a:rPr lang="en-US" dirty="0" smtClean="0">
              <a:latin typeface="+mn-lt"/>
            </a:rPr>
            <a:t> - how to meet objectives</a:t>
          </a:r>
          <a:endParaRPr lang="en-US" dirty="0">
            <a:latin typeface="+mn-lt"/>
          </a:endParaRPr>
        </a:p>
      </dgm:t>
    </dgm:pt>
    <dgm:pt modelId="{F9BFEF24-71C1-D449-A69F-7624BD1F0573}" type="parTrans" cxnId="{D65AB827-4E73-5744-BD80-7662A27C3654}">
      <dgm:prSet/>
      <dgm:spPr/>
      <dgm:t>
        <a:bodyPr/>
        <a:lstStyle/>
        <a:p>
          <a:endParaRPr lang="en-US"/>
        </a:p>
      </dgm:t>
    </dgm:pt>
    <dgm:pt modelId="{9AD057E8-D68D-7E4A-B916-307F96F136CB}" type="sibTrans" cxnId="{D65AB827-4E73-5744-BD80-7662A27C3654}">
      <dgm:prSet/>
      <dgm:spPr/>
      <dgm:t>
        <a:bodyPr/>
        <a:lstStyle/>
        <a:p>
          <a:endParaRPr lang="en-US"/>
        </a:p>
      </dgm:t>
    </dgm:pt>
    <dgm:pt modelId="{C49E309B-1CA8-BF41-90A6-5C036E18BFD4}">
      <dgm:prSet/>
      <dgm:spPr>
        <a:solidFill>
          <a:schemeClr val="accent5">
            <a:lumMod val="50000"/>
          </a:schemeClr>
        </a:solidFill>
      </dgm:spPr>
      <dgm:t>
        <a:bodyPr/>
        <a:lstStyle/>
        <a:p>
          <a:r>
            <a:rPr lang="en-US" b="1" i="0" dirty="0" smtClean="0">
              <a:latin typeface="+mn-lt"/>
            </a:rPr>
            <a:t>Policies</a:t>
          </a:r>
          <a:r>
            <a:rPr lang="en-US" dirty="0" smtClean="0">
              <a:latin typeface="+mn-lt"/>
            </a:rPr>
            <a:t> - identify what needs to be done</a:t>
          </a:r>
          <a:endParaRPr lang="en-US" dirty="0">
            <a:latin typeface="+mn-lt"/>
          </a:endParaRPr>
        </a:p>
      </dgm:t>
    </dgm:pt>
    <dgm:pt modelId="{FF306A39-DBF4-354E-B07E-4A960F42282E}" type="parTrans" cxnId="{C48EA4FE-4C67-9645-9943-CA5B8209DA99}">
      <dgm:prSet/>
      <dgm:spPr/>
      <dgm:t>
        <a:bodyPr/>
        <a:lstStyle/>
        <a:p>
          <a:endParaRPr lang="en-US"/>
        </a:p>
      </dgm:t>
    </dgm:pt>
    <dgm:pt modelId="{2A81AC61-AC24-8E4A-B08B-D69C9AA29954}" type="sibTrans" cxnId="{C48EA4FE-4C67-9645-9943-CA5B8209DA99}">
      <dgm:prSet/>
      <dgm:spPr/>
      <dgm:t>
        <a:bodyPr/>
        <a:lstStyle/>
        <a:p>
          <a:endParaRPr lang="en-US"/>
        </a:p>
      </dgm:t>
    </dgm:pt>
    <dgm:pt modelId="{2DFB7598-219B-B94E-AF86-FCC2835BFFC2}" type="pres">
      <dgm:prSet presAssocID="{8711FED5-D774-FD47-935B-4A28F502DAC8}" presName="theList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934EDF89-D000-094B-B0E0-AA6F1E72D77A}" type="pres">
      <dgm:prSet presAssocID="{9078888A-A488-A24E-8628-06179AA1EBAB}" presName="compNode" presStyleCnt="0"/>
      <dgm:spPr/>
      <dgm:t>
        <a:bodyPr/>
        <a:lstStyle/>
        <a:p>
          <a:endParaRPr lang="en-US"/>
        </a:p>
      </dgm:t>
    </dgm:pt>
    <dgm:pt modelId="{A111F8B2-A2DD-5E42-83BE-338AE56DA0B9}" type="pres">
      <dgm:prSet presAssocID="{9078888A-A488-A24E-8628-06179AA1EBAB}" presName="aNode" presStyleLbl="bgShp" presStyleIdx="0" presStyleCnt="1" custLinFactNeighborX="31429" custLinFactNeighborY="8750"/>
      <dgm:spPr/>
      <dgm:t>
        <a:bodyPr/>
        <a:lstStyle/>
        <a:p>
          <a:endParaRPr lang="en-US"/>
        </a:p>
      </dgm:t>
    </dgm:pt>
    <dgm:pt modelId="{39575309-ED3C-8B4F-8639-045579A158F7}" type="pres">
      <dgm:prSet presAssocID="{9078888A-A488-A24E-8628-06179AA1EBAB}" presName="textNode" presStyleLbl="bgShp" presStyleIdx="0" presStyleCnt="1"/>
      <dgm:spPr/>
      <dgm:t>
        <a:bodyPr/>
        <a:lstStyle/>
        <a:p>
          <a:endParaRPr lang="en-US"/>
        </a:p>
      </dgm:t>
    </dgm:pt>
    <dgm:pt modelId="{C15CFB94-284C-C448-A094-2BAF7BF04CEB}" type="pres">
      <dgm:prSet presAssocID="{9078888A-A488-A24E-8628-06179AA1EBAB}" presName="compChildNode" presStyleCnt="0"/>
      <dgm:spPr/>
      <dgm:t>
        <a:bodyPr/>
        <a:lstStyle/>
        <a:p>
          <a:endParaRPr lang="en-US"/>
        </a:p>
      </dgm:t>
    </dgm:pt>
    <dgm:pt modelId="{DE0171EC-0398-1D41-AD98-31D9D27DA105}" type="pres">
      <dgm:prSet presAssocID="{9078888A-A488-A24E-8628-06179AA1EBAB}" presName="theInnerList" presStyleCnt="0"/>
      <dgm:spPr/>
      <dgm:t>
        <a:bodyPr/>
        <a:lstStyle/>
        <a:p>
          <a:endParaRPr lang="en-US"/>
        </a:p>
      </dgm:t>
    </dgm:pt>
    <dgm:pt modelId="{52E71F39-9D61-6744-A980-F4B723FA1F95}" type="pres">
      <dgm:prSet presAssocID="{7B3CBFD4-2EDB-5D47-AEC6-DCD38EA9851C}" presName="child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E95C4F0-84BA-3449-BA17-BA3B369AE114}" type="pres">
      <dgm:prSet presAssocID="{7B3CBFD4-2EDB-5D47-AEC6-DCD38EA9851C}" presName="aSpace2" presStyleCnt="0"/>
      <dgm:spPr/>
      <dgm:t>
        <a:bodyPr/>
        <a:lstStyle/>
        <a:p>
          <a:endParaRPr lang="en-US"/>
        </a:p>
      </dgm:t>
    </dgm:pt>
    <dgm:pt modelId="{895D45A9-5732-1F49-82EE-95819AA2B3C9}" type="pres">
      <dgm:prSet presAssocID="{076558A8-A115-B140-9AFD-AD1A9C5153D7}" presName="child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CF35E71-0C82-104F-9BAF-E2FC9F7D8DFE}" type="pres">
      <dgm:prSet presAssocID="{076558A8-A115-B140-9AFD-AD1A9C5153D7}" presName="aSpace2" presStyleCnt="0"/>
      <dgm:spPr/>
      <dgm:t>
        <a:bodyPr/>
        <a:lstStyle/>
        <a:p>
          <a:endParaRPr lang="en-US"/>
        </a:p>
      </dgm:t>
    </dgm:pt>
    <dgm:pt modelId="{C0C6AEA2-1A13-364E-9701-B43766F33FE2}" type="pres">
      <dgm:prSet presAssocID="{C49E309B-1CA8-BF41-90A6-5C036E18BFD4}" presName="child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D064F20-206E-4C47-8412-B6750312F1DD}" type="presOf" srcId="{C49E309B-1CA8-BF41-90A6-5C036E18BFD4}" destId="{C0C6AEA2-1A13-364E-9701-B43766F33FE2}" srcOrd="0" destOrd="0" presId="urn:microsoft.com/office/officeart/2005/8/layout/lProcess2"/>
    <dgm:cxn modelId="{C48EA4FE-4C67-9645-9943-CA5B8209DA99}" srcId="{9078888A-A488-A24E-8628-06179AA1EBAB}" destId="{C49E309B-1CA8-BF41-90A6-5C036E18BFD4}" srcOrd="2" destOrd="0" parTransId="{FF306A39-DBF4-354E-B07E-4A960F42282E}" sibTransId="{2A81AC61-AC24-8E4A-B08B-D69C9AA29954}"/>
    <dgm:cxn modelId="{9DC73ECD-6AAD-A94C-9363-6BE0CE29574F}" type="presOf" srcId="{9078888A-A488-A24E-8628-06179AA1EBAB}" destId="{39575309-ED3C-8B4F-8639-045579A158F7}" srcOrd="1" destOrd="0" presId="urn:microsoft.com/office/officeart/2005/8/layout/lProcess2"/>
    <dgm:cxn modelId="{74B5BABA-92B9-6E40-A5A3-AAFE897E841C}" srcId="{9078888A-A488-A24E-8628-06179AA1EBAB}" destId="{7B3CBFD4-2EDB-5D47-AEC6-DCD38EA9851C}" srcOrd="0" destOrd="0" parTransId="{95D90AF6-C4A8-504F-8F46-02546CF716C0}" sibTransId="{CD0E379F-76B0-A84D-9B86-B648E95548F2}"/>
    <dgm:cxn modelId="{50E54A10-ADAB-2446-845F-6CFBCBD80FFC}" type="presOf" srcId="{076558A8-A115-B140-9AFD-AD1A9C5153D7}" destId="{895D45A9-5732-1F49-82EE-95819AA2B3C9}" srcOrd="0" destOrd="0" presId="urn:microsoft.com/office/officeart/2005/8/layout/lProcess2"/>
    <dgm:cxn modelId="{DC246061-0C55-1A49-B6AF-D2CCD1BF6FD9}" type="presOf" srcId="{7B3CBFD4-2EDB-5D47-AEC6-DCD38EA9851C}" destId="{52E71F39-9D61-6744-A980-F4B723FA1F95}" srcOrd="0" destOrd="0" presId="urn:microsoft.com/office/officeart/2005/8/layout/lProcess2"/>
    <dgm:cxn modelId="{F32F1287-4E41-564F-8307-06748A4B54B2}" srcId="{8711FED5-D774-FD47-935B-4A28F502DAC8}" destId="{9078888A-A488-A24E-8628-06179AA1EBAB}" srcOrd="0" destOrd="0" parTransId="{30E8F623-28FC-D840-BC3C-DA0A627C3AAC}" sibTransId="{71A153A7-CC1C-654B-B021-1562E7DE9665}"/>
    <dgm:cxn modelId="{D65AB827-4E73-5744-BD80-7662A27C3654}" srcId="{9078888A-A488-A24E-8628-06179AA1EBAB}" destId="{076558A8-A115-B140-9AFD-AD1A9C5153D7}" srcOrd="1" destOrd="0" parTransId="{F9BFEF24-71C1-D449-A69F-7624BD1F0573}" sibTransId="{9AD057E8-D68D-7E4A-B916-307F96F136CB}"/>
    <dgm:cxn modelId="{500742AD-A253-A24C-B8B6-5203690F7C97}" type="presOf" srcId="{8711FED5-D774-FD47-935B-4A28F502DAC8}" destId="{2DFB7598-219B-B94E-AF86-FCC2835BFFC2}" srcOrd="0" destOrd="0" presId="urn:microsoft.com/office/officeart/2005/8/layout/lProcess2"/>
    <dgm:cxn modelId="{56648FEA-4433-B742-A95F-0F3CAFB7AD2C}" type="presOf" srcId="{9078888A-A488-A24E-8628-06179AA1EBAB}" destId="{A111F8B2-A2DD-5E42-83BE-338AE56DA0B9}" srcOrd="0" destOrd="0" presId="urn:microsoft.com/office/officeart/2005/8/layout/lProcess2"/>
    <dgm:cxn modelId="{69A3EA46-4DA9-6A47-8258-9B1EF3EF31AB}" type="presParOf" srcId="{2DFB7598-219B-B94E-AF86-FCC2835BFFC2}" destId="{934EDF89-D000-094B-B0E0-AA6F1E72D77A}" srcOrd="0" destOrd="0" presId="urn:microsoft.com/office/officeart/2005/8/layout/lProcess2"/>
    <dgm:cxn modelId="{D50B3634-BD7F-6647-8D06-B3463F83B1D2}" type="presParOf" srcId="{934EDF89-D000-094B-B0E0-AA6F1E72D77A}" destId="{A111F8B2-A2DD-5E42-83BE-338AE56DA0B9}" srcOrd="0" destOrd="0" presId="urn:microsoft.com/office/officeart/2005/8/layout/lProcess2"/>
    <dgm:cxn modelId="{261A54D9-CDF4-344F-BD90-DA30265C2444}" type="presParOf" srcId="{934EDF89-D000-094B-B0E0-AA6F1E72D77A}" destId="{39575309-ED3C-8B4F-8639-045579A158F7}" srcOrd="1" destOrd="0" presId="urn:microsoft.com/office/officeart/2005/8/layout/lProcess2"/>
    <dgm:cxn modelId="{186693AE-161C-D449-ABB9-9F2603A8AE03}" type="presParOf" srcId="{934EDF89-D000-094B-B0E0-AA6F1E72D77A}" destId="{C15CFB94-284C-C448-A094-2BAF7BF04CEB}" srcOrd="2" destOrd="0" presId="urn:microsoft.com/office/officeart/2005/8/layout/lProcess2"/>
    <dgm:cxn modelId="{DFCC32CA-85D9-E945-A062-7B52F3254FA1}" type="presParOf" srcId="{C15CFB94-284C-C448-A094-2BAF7BF04CEB}" destId="{DE0171EC-0398-1D41-AD98-31D9D27DA105}" srcOrd="0" destOrd="0" presId="urn:microsoft.com/office/officeart/2005/8/layout/lProcess2"/>
    <dgm:cxn modelId="{2A412B22-C2A0-F749-91C0-2D3AC8E65397}" type="presParOf" srcId="{DE0171EC-0398-1D41-AD98-31D9D27DA105}" destId="{52E71F39-9D61-6744-A980-F4B723FA1F95}" srcOrd="0" destOrd="0" presId="urn:microsoft.com/office/officeart/2005/8/layout/lProcess2"/>
    <dgm:cxn modelId="{4D9B75A2-28BE-B54D-9E08-33A913A268D4}" type="presParOf" srcId="{DE0171EC-0398-1D41-AD98-31D9D27DA105}" destId="{BE95C4F0-84BA-3449-BA17-BA3B369AE114}" srcOrd="1" destOrd="0" presId="urn:microsoft.com/office/officeart/2005/8/layout/lProcess2"/>
    <dgm:cxn modelId="{061B72F8-6633-294A-83B4-FB75359BF50F}" type="presParOf" srcId="{DE0171EC-0398-1D41-AD98-31D9D27DA105}" destId="{895D45A9-5732-1F49-82EE-95819AA2B3C9}" srcOrd="2" destOrd="0" presId="urn:microsoft.com/office/officeart/2005/8/layout/lProcess2"/>
    <dgm:cxn modelId="{AF1A40B5-1CCF-AB48-83C9-2414167315BF}" type="presParOf" srcId="{DE0171EC-0398-1D41-AD98-31D9D27DA105}" destId="{BCF35E71-0C82-104F-9BAF-E2FC9F7D8DFE}" srcOrd="3" destOrd="0" presId="urn:microsoft.com/office/officeart/2005/8/layout/lProcess2"/>
    <dgm:cxn modelId="{7977191F-47E4-BA4A-A5CB-EEFC5FCD8590}" type="presParOf" srcId="{DE0171EC-0398-1D41-AD98-31D9D27DA105}" destId="{C0C6AEA2-1A13-364E-9701-B43766F33FE2}" srcOrd="4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6F6C9D0-291F-E047-923B-5B7F33AF4BE9}" type="doc">
      <dgm:prSet loTypeId="urn:microsoft.com/office/officeart/2005/8/layout/hList1" loCatId="list" qsTypeId="urn:microsoft.com/office/officeart/2005/8/quickstyle/simple4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DC31C96D-58DE-9B41-BABA-67A7206C2574}">
      <dgm:prSet custT="1"/>
      <dgm:spPr>
        <a:solidFill>
          <a:schemeClr val="accent3">
            <a:lumMod val="75000"/>
          </a:schemeClr>
        </a:solidFill>
        <a:ln>
          <a:solidFill>
            <a:schemeClr val="accent3">
              <a:lumMod val="50000"/>
            </a:schemeClr>
          </a:solidFill>
        </a:ln>
      </dgm:spPr>
      <dgm:t>
        <a:bodyPr/>
        <a:lstStyle/>
        <a:p>
          <a:pPr rtl="0"/>
          <a:r>
            <a:rPr lang="en-US" sz="3400" b="1" dirty="0" smtClean="0">
              <a:solidFill>
                <a:schemeClr val="bg1"/>
              </a:solidFill>
            </a:rPr>
            <a:t>Needs to address:</a:t>
          </a:r>
          <a:endParaRPr lang="en-US" sz="3400" dirty="0">
            <a:solidFill>
              <a:schemeClr val="bg1"/>
            </a:solidFill>
          </a:endParaRPr>
        </a:p>
      </dgm:t>
    </dgm:pt>
    <dgm:pt modelId="{A4A34450-018F-3041-904C-9A08092EDC61}" type="parTrans" cxnId="{4B83DA70-9CDF-D944-876D-5BE145580D3E}">
      <dgm:prSet/>
      <dgm:spPr/>
      <dgm:t>
        <a:bodyPr/>
        <a:lstStyle/>
        <a:p>
          <a:endParaRPr lang="en-US"/>
        </a:p>
      </dgm:t>
    </dgm:pt>
    <dgm:pt modelId="{488A66E0-E1AE-FC4D-8960-5ECB2D08A5C5}" type="sibTrans" cxnId="{4B83DA70-9CDF-D944-876D-5BE145580D3E}">
      <dgm:prSet/>
      <dgm:spPr/>
      <dgm:t>
        <a:bodyPr/>
        <a:lstStyle/>
        <a:p>
          <a:endParaRPr lang="en-US"/>
        </a:p>
      </dgm:t>
    </dgm:pt>
    <dgm:pt modelId="{E1A99C36-D569-5F4D-B69D-87CA8C460971}">
      <dgm:prSet/>
      <dgm:spPr>
        <a:solidFill>
          <a:schemeClr val="accent3">
            <a:lumMod val="60000"/>
            <a:lumOff val="40000"/>
          </a:schemeClr>
        </a:solidFill>
        <a:ln>
          <a:solidFill>
            <a:schemeClr val="accent3">
              <a:lumMod val="50000"/>
            </a:schemeClr>
          </a:solidFill>
        </a:ln>
      </dgm:spPr>
      <dgm:t>
        <a:bodyPr/>
        <a:lstStyle/>
        <a:p>
          <a:pPr rtl="0">
            <a:lnSpc>
              <a:spcPct val="90000"/>
            </a:lnSpc>
            <a:spcAft>
              <a:spcPts val="342"/>
            </a:spcAft>
          </a:pPr>
          <a:r>
            <a:rPr lang="en-US" b="0" dirty="0" smtClean="0">
              <a:latin typeface="+mn-lt"/>
            </a:rPr>
            <a:t>Scope and purpose including relation of objectives to business, legal, regulatory requirements</a:t>
          </a:r>
          <a:endParaRPr lang="en-US" b="0" dirty="0">
            <a:latin typeface="+mn-lt"/>
          </a:endParaRPr>
        </a:p>
      </dgm:t>
    </dgm:pt>
    <dgm:pt modelId="{A09B752C-3296-0D49-A77A-3993474E741A}" type="parTrans" cxnId="{5A23573B-5E00-3B4B-9BEF-6D9AD1C9B1F0}">
      <dgm:prSet/>
      <dgm:spPr/>
      <dgm:t>
        <a:bodyPr/>
        <a:lstStyle/>
        <a:p>
          <a:endParaRPr lang="en-US"/>
        </a:p>
      </dgm:t>
    </dgm:pt>
    <dgm:pt modelId="{FFFC36D3-BF5A-5C4C-972E-FA4D5CA5B5F7}" type="sibTrans" cxnId="{5A23573B-5E00-3B4B-9BEF-6D9AD1C9B1F0}">
      <dgm:prSet/>
      <dgm:spPr/>
      <dgm:t>
        <a:bodyPr/>
        <a:lstStyle/>
        <a:p>
          <a:endParaRPr lang="en-US"/>
        </a:p>
      </dgm:t>
    </dgm:pt>
    <dgm:pt modelId="{E14EA70D-C6B7-F943-88A1-E9B0AD1CCC1B}">
      <dgm:prSet/>
      <dgm:spPr>
        <a:solidFill>
          <a:schemeClr val="accent3">
            <a:lumMod val="60000"/>
            <a:lumOff val="40000"/>
          </a:schemeClr>
        </a:solidFill>
        <a:ln>
          <a:solidFill>
            <a:schemeClr val="accent3">
              <a:lumMod val="50000"/>
            </a:schemeClr>
          </a:solidFill>
        </a:ln>
      </dgm:spPr>
      <dgm:t>
        <a:bodyPr/>
        <a:lstStyle/>
        <a:p>
          <a:pPr rtl="0">
            <a:lnSpc>
              <a:spcPct val="90000"/>
            </a:lnSpc>
            <a:spcAft>
              <a:spcPts val="342"/>
            </a:spcAft>
          </a:pPr>
          <a:r>
            <a:rPr lang="en-US" b="0" dirty="0" smtClean="0">
              <a:latin typeface="+mn-lt"/>
            </a:rPr>
            <a:t>IT security requirements</a:t>
          </a:r>
          <a:endParaRPr lang="en-US" b="0" dirty="0">
            <a:latin typeface="+mn-lt"/>
          </a:endParaRPr>
        </a:p>
      </dgm:t>
    </dgm:pt>
    <dgm:pt modelId="{F3FB2F0B-A714-7B4F-9CFE-9CAAA9D3BCCA}" type="parTrans" cxnId="{B3C5D199-F96A-D546-9024-73CA18BB8C94}">
      <dgm:prSet/>
      <dgm:spPr/>
      <dgm:t>
        <a:bodyPr/>
        <a:lstStyle/>
        <a:p>
          <a:endParaRPr lang="en-US"/>
        </a:p>
      </dgm:t>
    </dgm:pt>
    <dgm:pt modelId="{4059CF5D-F7DD-2D44-B504-BFC11B296016}" type="sibTrans" cxnId="{B3C5D199-F96A-D546-9024-73CA18BB8C94}">
      <dgm:prSet/>
      <dgm:spPr/>
      <dgm:t>
        <a:bodyPr/>
        <a:lstStyle/>
        <a:p>
          <a:endParaRPr lang="en-US"/>
        </a:p>
      </dgm:t>
    </dgm:pt>
    <dgm:pt modelId="{A22FBDE6-FFB2-C843-AEDD-6D58407249FA}">
      <dgm:prSet/>
      <dgm:spPr>
        <a:solidFill>
          <a:schemeClr val="accent3">
            <a:lumMod val="60000"/>
            <a:lumOff val="40000"/>
          </a:schemeClr>
        </a:solidFill>
        <a:ln>
          <a:solidFill>
            <a:schemeClr val="accent3">
              <a:lumMod val="50000"/>
            </a:schemeClr>
          </a:solidFill>
        </a:ln>
      </dgm:spPr>
      <dgm:t>
        <a:bodyPr/>
        <a:lstStyle/>
        <a:p>
          <a:pPr rtl="0">
            <a:lnSpc>
              <a:spcPct val="90000"/>
            </a:lnSpc>
            <a:spcAft>
              <a:spcPts val="342"/>
            </a:spcAft>
          </a:pPr>
          <a:r>
            <a:rPr lang="en-US" b="0" dirty="0" smtClean="0">
              <a:latin typeface="+mn-lt"/>
            </a:rPr>
            <a:t>Assignment of responsibilities</a:t>
          </a:r>
          <a:endParaRPr lang="en-US" b="0" dirty="0">
            <a:latin typeface="+mn-lt"/>
          </a:endParaRPr>
        </a:p>
      </dgm:t>
    </dgm:pt>
    <dgm:pt modelId="{51D9DA45-577F-C547-838C-21F500C57B7C}" type="parTrans" cxnId="{6409C56D-2F8F-3A4F-AF3E-86DA4F5436CB}">
      <dgm:prSet/>
      <dgm:spPr/>
      <dgm:t>
        <a:bodyPr/>
        <a:lstStyle/>
        <a:p>
          <a:endParaRPr lang="en-US"/>
        </a:p>
      </dgm:t>
    </dgm:pt>
    <dgm:pt modelId="{61F1D4D3-D98D-8345-B789-283618AD9A2D}" type="sibTrans" cxnId="{6409C56D-2F8F-3A4F-AF3E-86DA4F5436CB}">
      <dgm:prSet/>
      <dgm:spPr/>
      <dgm:t>
        <a:bodyPr/>
        <a:lstStyle/>
        <a:p>
          <a:endParaRPr lang="en-US"/>
        </a:p>
      </dgm:t>
    </dgm:pt>
    <dgm:pt modelId="{CF3592B4-856A-9846-89A8-A3E7F4D1D1F8}">
      <dgm:prSet/>
      <dgm:spPr>
        <a:solidFill>
          <a:schemeClr val="accent3">
            <a:lumMod val="60000"/>
            <a:lumOff val="40000"/>
          </a:schemeClr>
        </a:solidFill>
        <a:ln>
          <a:solidFill>
            <a:schemeClr val="accent3">
              <a:lumMod val="50000"/>
            </a:schemeClr>
          </a:solidFill>
        </a:ln>
      </dgm:spPr>
      <dgm:t>
        <a:bodyPr/>
        <a:lstStyle/>
        <a:p>
          <a:pPr rtl="0">
            <a:lnSpc>
              <a:spcPct val="90000"/>
            </a:lnSpc>
            <a:spcAft>
              <a:spcPts val="342"/>
            </a:spcAft>
          </a:pPr>
          <a:r>
            <a:rPr lang="en-US" b="0" dirty="0" smtClean="0">
              <a:latin typeface="+mn-lt"/>
            </a:rPr>
            <a:t>Risk management approach</a:t>
          </a:r>
          <a:endParaRPr lang="en-US" b="0" dirty="0">
            <a:latin typeface="+mn-lt"/>
          </a:endParaRPr>
        </a:p>
      </dgm:t>
    </dgm:pt>
    <dgm:pt modelId="{3BED99A2-3E17-7243-88DD-3447EC529C61}" type="parTrans" cxnId="{381CD300-C9EF-4441-9FF9-EEC250713216}">
      <dgm:prSet/>
      <dgm:spPr/>
      <dgm:t>
        <a:bodyPr/>
        <a:lstStyle/>
        <a:p>
          <a:endParaRPr lang="en-US"/>
        </a:p>
      </dgm:t>
    </dgm:pt>
    <dgm:pt modelId="{FC95D639-FC50-BF49-B783-3588F5CBFB6B}" type="sibTrans" cxnId="{381CD300-C9EF-4441-9FF9-EEC250713216}">
      <dgm:prSet/>
      <dgm:spPr/>
      <dgm:t>
        <a:bodyPr/>
        <a:lstStyle/>
        <a:p>
          <a:endParaRPr lang="en-US"/>
        </a:p>
      </dgm:t>
    </dgm:pt>
    <dgm:pt modelId="{F41F4A66-CC8A-D54C-BF37-52ABD58E3050}">
      <dgm:prSet/>
      <dgm:spPr>
        <a:solidFill>
          <a:schemeClr val="accent3">
            <a:lumMod val="60000"/>
            <a:lumOff val="40000"/>
          </a:schemeClr>
        </a:solidFill>
        <a:ln>
          <a:solidFill>
            <a:schemeClr val="accent3">
              <a:lumMod val="50000"/>
            </a:schemeClr>
          </a:solidFill>
        </a:ln>
      </dgm:spPr>
      <dgm:t>
        <a:bodyPr/>
        <a:lstStyle/>
        <a:p>
          <a:pPr rtl="0">
            <a:lnSpc>
              <a:spcPct val="90000"/>
            </a:lnSpc>
            <a:spcAft>
              <a:spcPts val="342"/>
            </a:spcAft>
          </a:pPr>
          <a:r>
            <a:rPr lang="en-US" b="0" dirty="0" smtClean="0">
              <a:latin typeface="+mn-lt"/>
            </a:rPr>
            <a:t>Security awareness and training</a:t>
          </a:r>
          <a:endParaRPr lang="en-US" b="0" dirty="0">
            <a:latin typeface="+mn-lt"/>
          </a:endParaRPr>
        </a:p>
      </dgm:t>
    </dgm:pt>
    <dgm:pt modelId="{A1EB0A37-8537-9E48-9BC2-C5D8FF0FF77B}" type="parTrans" cxnId="{675B6AE0-9553-424D-BED3-8B2330377752}">
      <dgm:prSet/>
      <dgm:spPr/>
      <dgm:t>
        <a:bodyPr/>
        <a:lstStyle/>
        <a:p>
          <a:endParaRPr lang="en-US"/>
        </a:p>
      </dgm:t>
    </dgm:pt>
    <dgm:pt modelId="{B2668A03-1CBD-3D4C-BEC5-5348226D00A0}" type="sibTrans" cxnId="{675B6AE0-9553-424D-BED3-8B2330377752}">
      <dgm:prSet/>
      <dgm:spPr/>
      <dgm:t>
        <a:bodyPr/>
        <a:lstStyle/>
        <a:p>
          <a:endParaRPr lang="en-US"/>
        </a:p>
      </dgm:t>
    </dgm:pt>
    <dgm:pt modelId="{75E93C91-DAF7-1E46-A881-A87E18281939}">
      <dgm:prSet/>
      <dgm:spPr>
        <a:solidFill>
          <a:schemeClr val="accent3">
            <a:lumMod val="60000"/>
            <a:lumOff val="40000"/>
          </a:schemeClr>
        </a:solidFill>
        <a:ln>
          <a:solidFill>
            <a:schemeClr val="accent3">
              <a:lumMod val="50000"/>
            </a:schemeClr>
          </a:solidFill>
        </a:ln>
      </dgm:spPr>
      <dgm:t>
        <a:bodyPr/>
        <a:lstStyle/>
        <a:p>
          <a:pPr rtl="0">
            <a:lnSpc>
              <a:spcPct val="90000"/>
            </a:lnSpc>
            <a:spcAft>
              <a:spcPts val="342"/>
            </a:spcAft>
          </a:pPr>
          <a:r>
            <a:rPr lang="en-US" b="0" dirty="0" smtClean="0">
              <a:latin typeface="+mn-lt"/>
            </a:rPr>
            <a:t>General personnel issues and any legal sanctions</a:t>
          </a:r>
          <a:endParaRPr lang="en-US" b="0" dirty="0">
            <a:latin typeface="+mn-lt"/>
          </a:endParaRPr>
        </a:p>
      </dgm:t>
    </dgm:pt>
    <dgm:pt modelId="{4891E23D-7B90-B545-9D0C-E44B4557367F}" type="parTrans" cxnId="{4C707449-B88F-2748-8438-C6A7BDDF232E}">
      <dgm:prSet/>
      <dgm:spPr/>
      <dgm:t>
        <a:bodyPr/>
        <a:lstStyle/>
        <a:p>
          <a:endParaRPr lang="en-US"/>
        </a:p>
      </dgm:t>
    </dgm:pt>
    <dgm:pt modelId="{0CCCEDE9-7F8D-564C-BC1A-6BCE28C1B620}" type="sibTrans" cxnId="{4C707449-B88F-2748-8438-C6A7BDDF232E}">
      <dgm:prSet/>
      <dgm:spPr/>
      <dgm:t>
        <a:bodyPr/>
        <a:lstStyle/>
        <a:p>
          <a:endParaRPr lang="en-US"/>
        </a:p>
      </dgm:t>
    </dgm:pt>
    <dgm:pt modelId="{11BC96F1-FB17-7E4F-A986-A165FA51036A}">
      <dgm:prSet/>
      <dgm:spPr>
        <a:solidFill>
          <a:schemeClr val="accent3">
            <a:lumMod val="60000"/>
            <a:lumOff val="40000"/>
          </a:schemeClr>
        </a:solidFill>
        <a:ln>
          <a:solidFill>
            <a:schemeClr val="accent3">
              <a:lumMod val="50000"/>
            </a:schemeClr>
          </a:solidFill>
        </a:ln>
      </dgm:spPr>
      <dgm:t>
        <a:bodyPr/>
        <a:lstStyle/>
        <a:p>
          <a:pPr rtl="0">
            <a:lnSpc>
              <a:spcPct val="90000"/>
            </a:lnSpc>
            <a:spcAft>
              <a:spcPts val="342"/>
            </a:spcAft>
          </a:pPr>
          <a:r>
            <a:rPr lang="en-US" b="0" dirty="0" smtClean="0">
              <a:latin typeface="+mn-lt"/>
            </a:rPr>
            <a:t>Integration of security into systems development</a:t>
          </a:r>
          <a:endParaRPr lang="en-US" b="0" dirty="0">
            <a:latin typeface="+mn-lt"/>
          </a:endParaRPr>
        </a:p>
      </dgm:t>
    </dgm:pt>
    <dgm:pt modelId="{87E51C0C-3139-8444-B4C0-E8DC653959C4}" type="parTrans" cxnId="{36B4AB6A-F467-D448-978D-C893ADB3C05F}">
      <dgm:prSet/>
      <dgm:spPr/>
      <dgm:t>
        <a:bodyPr/>
        <a:lstStyle/>
        <a:p>
          <a:endParaRPr lang="en-US"/>
        </a:p>
      </dgm:t>
    </dgm:pt>
    <dgm:pt modelId="{07EBB97B-F5FC-044C-8221-41571075665F}" type="sibTrans" cxnId="{36B4AB6A-F467-D448-978D-C893ADB3C05F}">
      <dgm:prSet/>
      <dgm:spPr/>
      <dgm:t>
        <a:bodyPr/>
        <a:lstStyle/>
        <a:p>
          <a:endParaRPr lang="en-US"/>
        </a:p>
      </dgm:t>
    </dgm:pt>
    <dgm:pt modelId="{36A39AAA-3F2E-2348-AF84-01F0F3C64054}">
      <dgm:prSet/>
      <dgm:spPr>
        <a:solidFill>
          <a:schemeClr val="accent3">
            <a:lumMod val="60000"/>
            <a:lumOff val="40000"/>
          </a:schemeClr>
        </a:solidFill>
        <a:ln>
          <a:solidFill>
            <a:schemeClr val="accent3">
              <a:lumMod val="50000"/>
            </a:schemeClr>
          </a:solidFill>
        </a:ln>
      </dgm:spPr>
      <dgm:t>
        <a:bodyPr/>
        <a:lstStyle/>
        <a:p>
          <a:pPr rtl="0">
            <a:lnSpc>
              <a:spcPct val="90000"/>
            </a:lnSpc>
            <a:spcAft>
              <a:spcPts val="342"/>
            </a:spcAft>
          </a:pPr>
          <a:r>
            <a:rPr lang="en-US" b="0" dirty="0" smtClean="0">
              <a:latin typeface="+mn-lt"/>
            </a:rPr>
            <a:t>Information classification scheme</a:t>
          </a:r>
          <a:endParaRPr lang="en-US" b="0" dirty="0">
            <a:latin typeface="+mn-lt"/>
          </a:endParaRPr>
        </a:p>
      </dgm:t>
    </dgm:pt>
    <dgm:pt modelId="{41BB117D-FCC6-8A42-B681-3622CEEEA7CC}" type="parTrans" cxnId="{D1AF9002-C8AD-E949-ADC8-99BC2016EF18}">
      <dgm:prSet/>
      <dgm:spPr/>
      <dgm:t>
        <a:bodyPr/>
        <a:lstStyle/>
        <a:p>
          <a:endParaRPr lang="en-US"/>
        </a:p>
      </dgm:t>
    </dgm:pt>
    <dgm:pt modelId="{0646B271-7251-AB42-A228-109D52D115B9}" type="sibTrans" cxnId="{D1AF9002-C8AD-E949-ADC8-99BC2016EF18}">
      <dgm:prSet/>
      <dgm:spPr/>
      <dgm:t>
        <a:bodyPr/>
        <a:lstStyle/>
        <a:p>
          <a:endParaRPr lang="en-US"/>
        </a:p>
      </dgm:t>
    </dgm:pt>
    <dgm:pt modelId="{F4503F43-A46C-4D48-9A3A-EF77C3851B44}">
      <dgm:prSet/>
      <dgm:spPr>
        <a:solidFill>
          <a:schemeClr val="accent3">
            <a:lumMod val="60000"/>
            <a:lumOff val="40000"/>
          </a:schemeClr>
        </a:solidFill>
        <a:ln>
          <a:solidFill>
            <a:schemeClr val="accent3">
              <a:lumMod val="50000"/>
            </a:schemeClr>
          </a:solidFill>
        </a:ln>
      </dgm:spPr>
      <dgm:t>
        <a:bodyPr/>
        <a:lstStyle/>
        <a:p>
          <a:pPr rtl="0">
            <a:lnSpc>
              <a:spcPct val="90000"/>
            </a:lnSpc>
            <a:spcAft>
              <a:spcPts val="342"/>
            </a:spcAft>
          </a:pPr>
          <a:r>
            <a:rPr lang="en-US" b="0" dirty="0" smtClean="0">
              <a:latin typeface="+mn-lt"/>
            </a:rPr>
            <a:t>Contingency and business continuity planning</a:t>
          </a:r>
          <a:endParaRPr lang="en-US" b="0" dirty="0">
            <a:latin typeface="+mn-lt"/>
          </a:endParaRPr>
        </a:p>
      </dgm:t>
    </dgm:pt>
    <dgm:pt modelId="{58694E25-15EF-9748-9838-BA74D4478A49}" type="parTrans" cxnId="{790DEAF5-1851-0D44-872F-EA1C0F2489D1}">
      <dgm:prSet/>
      <dgm:spPr/>
      <dgm:t>
        <a:bodyPr/>
        <a:lstStyle/>
        <a:p>
          <a:endParaRPr lang="en-US"/>
        </a:p>
      </dgm:t>
    </dgm:pt>
    <dgm:pt modelId="{AE2A6D1D-9DD3-E549-AFFC-0D28AB37F38C}" type="sibTrans" cxnId="{790DEAF5-1851-0D44-872F-EA1C0F2489D1}">
      <dgm:prSet/>
      <dgm:spPr/>
      <dgm:t>
        <a:bodyPr/>
        <a:lstStyle/>
        <a:p>
          <a:endParaRPr lang="en-US"/>
        </a:p>
      </dgm:t>
    </dgm:pt>
    <dgm:pt modelId="{7B3AD415-D621-2047-960A-C1BF4B70301B}">
      <dgm:prSet/>
      <dgm:spPr>
        <a:solidFill>
          <a:schemeClr val="accent3">
            <a:lumMod val="60000"/>
            <a:lumOff val="40000"/>
          </a:schemeClr>
        </a:solidFill>
        <a:ln>
          <a:solidFill>
            <a:schemeClr val="accent3">
              <a:lumMod val="50000"/>
            </a:schemeClr>
          </a:solidFill>
        </a:ln>
      </dgm:spPr>
      <dgm:t>
        <a:bodyPr/>
        <a:lstStyle/>
        <a:p>
          <a:pPr rtl="0">
            <a:lnSpc>
              <a:spcPct val="90000"/>
            </a:lnSpc>
            <a:spcAft>
              <a:spcPts val="342"/>
            </a:spcAft>
          </a:pPr>
          <a:r>
            <a:rPr lang="en-US" b="0" dirty="0" smtClean="0">
              <a:latin typeface="+mn-lt"/>
            </a:rPr>
            <a:t>Incident detection and handling processes</a:t>
          </a:r>
          <a:endParaRPr lang="en-US" b="0" dirty="0">
            <a:latin typeface="+mn-lt"/>
          </a:endParaRPr>
        </a:p>
      </dgm:t>
    </dgm:pt>
    <dgm:pt modelId="{7C4C9C9C-A4B5-7141-9F3F-919677B300AC}" type="parTrans" cxnId="{84FD0C4C-54CF-C944-B916-CB8377DAF614}">
      <dgm:prSet/>
      <dgm:spPr/>
      <dgm:t>
        <a:bodyPr/>
        <a:lstStyle/>
        <a:p>
          <a:endParaRPr lang="en-US"/>
        </a:p>
      </dgm:t>
    </dgm:pt>
    <dgm:pt modelId="{B6670665-9B3E-F048-971D-ABC0766F355D}" type="sibTrans" cxnId="{84FD0C4C-54CF-C944-B916-CB8377DAF614}">
      <dgm:prSet/>
      <dgm:spPr/>
      <dgm:t>
        <a:bodyPr/>
        <a:lstStyle/>
        <a:p>
          <a:endParaRPr lang="en-US"/>
        </a:p>
      </dgm:t>
    </dgm:pt>
    <dgm:pt modelId="{58009201-89F2-F94A-8194-A07CBB8DBC74}">
      <dgm:prSet/>
      <dgm:spPr>
        <a:solidFill>
          <a:schemeClr val="accent3">
            <a:lumMod val="60000"/>
            <a:lumOff val="40000"/>
          </a:schemeClr>
        </a:solidFill>
        <a:ln>
          <a:solidFill>
            <a:schemeClr val="accent3">
              <a:lumMod val="50000"/>
            </a:schemeClr>
          </a:solidFill>
        </a:ln>
      </dgm:spPr>
      <dgm:t>
        <a:bodyPr/>
        <a:lstStyle/>
        <a:p>
          <a:pPr rtl="0">
            <a:lnSpc>
              <a:spcPct val="90000"/>
            </a:lnSpc>
            <a:spcAft>
              <a:spcPts val="342"/>
            </a:spcAft>
          </a:pPr>
          <a:r>
            <a:rPr lang="en-US" b="0" dirty="0" smtClean="0">
              <a:latin typeface="+mn-lt"/>
            </a:rPr>
            <a:t>How and when policy reviewed, and change control to it</a:t>
          </a:r>
          <a:endParaRPr lang="en-US" b="0" dirty="0">
            <a:latin typeface="+mn-lt"/>
          </a:endParaRPr>
        </a:p>
      </dgm:t>
    </dgm:pt>
    <dgm:pt modelId="{4E5C8E54-F8C3-464D-80BF-A32D28E049ED}" type="parTrans" cxnId="{A3E65005-DBEA-FF44-B9D6-0078BCE09D59}">
      <dgm:prSet/>
      <dgm:spPr/>
      <dgm:t>
        <a:bodyPr/>
        <a:lstStyle/>
        <a:p>
          <a:endParaRPr lang="en-US"/>
        </a:p>
      </dgm:t>
    </dgm:pt>
    <dgm:pt modelId="{9D7859FD-4838-484A-8FFC-6AC20A3A2590}" type="sibTrans" cxnId="{A3E65005-DBEA-FF44-B9D6-0078BCE09D59}">
      <dgm:prSet/>
      <dgm:spPr/>
      <dgm:t>
        <a:bodyPr/>
        <a:lstStyle/>
        <a:p>
          <a:endParaRPr lang="en-US"/>
        </a:p>
      </dgm:t>
    </dgm:pt>
    <dgm:pt modelId="{DA440C75-43D9-394E-97ED-3D3A8BCC3C4A}" type="pres">
      <dgm:prSet presAssocID="{D6F6C9D0-291F-E047-923B-5B7F33AF4BE9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D02FE0A0-A6B5-B140-BFFA-86B42E51B9E6}" type="pres">
      <dgm:prSet presAssocID="{DC31C96D-58DE-9B41-BABA-67A7206C2574}" presName="composite" presStyleCnt="0"/>
      <dgm:spPr/>
      <dgm:t>
        <a:bodyPr/>
        <a:lstStyle/>
        <a:p>
          <a:endParaRPr lang="en-US"/>
        </a:p>
      </dgm:t>
    </dgm:pt>
    <dgm:pt modelId="{46B76C59-715A-B042-B465-CD10C9F3F325}" type="pres">
      <dgm:prSet presAssocID="{DC31C96D-58DE-9B41-BABA-67A7206C2574}" presName="parTx" presStyleLbl="alignNode1" presStyleIdx="0" presStyleCnt="1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B01258C-2BDC-D14A-80F7-36087E807CED}" type="pres">
      <dgm:prSet presAssocID="{DC31C96D-58DE-9B41-BABA-67A7206C2574}" presName="desTx" presStyleLbl="alignAccFollowNode1" presStyleIdx="0" presStyleCnt="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211E8EC-A375-074F-BA23-7FF462562796}" type="presOf" srcId="{E14EA70D-C6B7-F943-88A1-E9B0AD1CCC1B}" destId="{7B01258C-2BDC-D14A-80F7-36087E807CED}" srcOrd="0" destOrd="1" presId="urn:microsoft.com/office/officeart/2005/8/layout/hList1"/>
    <dgm:cxn modelId="{18FDFA48-E2CA-004B-8339-70D328F4EDC6}" type="presOf" srcId="{75E93C91-DAF7-1E46-A881-A87E18281939}" destId="{7B01258C-2BDC-D14A-80F7-36087E807CED}" srcOrd="0" destOrd="5" presId="urn:microsoft.com/office/officeart/2005/8/layout/hList1"/>
    <dgm:cxn modelId="{84FD0C4C-54CF-C944-B916-CB8377DAF614}" srcId="{DC31C96D-58DE-9B41-BABA-67A7206C2574}" destId="{7B3AD415-D621-2047-960A-C1BF4B70301B}" srcOrd="9" destOrd="0" parTransId="{7C4C9C9C-A4B5-7141-9F3F-919677B300AC}" sibTransId="{B6670665-9B3E-F048-971D-ABC0766F355D}"/>
    <dgm:cxn modelId="{36B4AB6A-F467-D448-978D-C893ADB3C05F}" srcId="{DC31C96D-58DE-9B41-BABA-67A7206C2574}" destId="{11BC96F1-FB17-7E4F-A986-A165FA51036A}" srcOrd="6" destOrd="0" parTransId="{87E51C0C-3139-8444-B4C0-E8DC653959C4}" sibTransId="{07EBB97B-F5FC-044C-8221-41571075665F}"/>
    <dgm:cxn modelId="{2A1D339F-3333-F94E-99FB-605FA4C2D403}" type="presOf" srcId="{58009201-89F2-F94A-8194-A07CBB8DBC74}" destId="{7B01258C-2BDC-D14A-80F7-36087E807CED}" srcOrd="0" destOrd="10" presId="urn:microsoft.com/office/officeart/2005/8/layout/hList1"/>
    <dgm:cxn modelId="{5906F49B-8A9A-1F4F-A1E5-0F4A3169BE18}" type="presOf" srcId="{D6F6C9D0-291F-E047-923B-5B7F33AF4BE9}" destId="{DA440C75-43D9-394E-97ED-3D3A8BCC3C4A}" srcOrd="0" destOrd="0" presId="urn:microsoft.com/office/officeart/2005/8/layout/hList1"/>
    <dgm:cxn modelId="{55FBE6ED-9AEB-354B-8C2A-83D845B3A1DB}" type="presOf" srcId="{F4503F43-A46C-4D48-9A3A-EF77C3851B44}" destId="{7B01258C-2BDC-D14A-80F7-36087E807CED}" srcOrd="0" destOrd="8" presId="urn:microsoft.com/office/officeart/2005/8/layout/hList1"/>
    <dgm:cxn modelId="{505FEC10-09C6-024A-86EC-DE90BF6D1C21}" type="presOf" srcId="{E1A99C36-D569-5F4D-B69D-87CA8C460971}" destId="{7B01258C-2BDC-D14A-80F7-36087E807CED}" srcOrd="0" destOrd="0" presId="urn:microsoft.com/office/officeart/2005/8/layout/hList1"/>
    <dgm:cxn modelId="{1A120041-A003-EC4F-B7D7-2714C4129D0D}" type="presOf" srcId="{CF3592B4-856A-9846-89A8-A3E7F4D1D1F8}" destId="{7B01258C-2BDC-D14A-80F7-36087E807CED}" srcOrd="0" destOrd="3" presId="urn:microsoft.com/office/officeart/2005/8/layout/hList1"/>
    <dgm:cxn modelId="{381CD300-C9EF-4441-9FF9-EEC250713216}" srcId="{DC31C96D-58DE-9B41-BABA-67A7206C2574}" destId="{CF3592B4-856A-9846-89A8-A3E7F4D1D1F8}" srcOrd="3" destOrd="0" parTransId="{3BED99A2-3E17-7243-88DD-3447EC529C61}" sibTransId="{FC95D639-FC50-BF49-B783-3588F5CBFB6B}"/>
    <dgm:cxn modelId="{A3E65005-DBEA-FF44-B9D6-0078BCE09D59}" srcId="{DC31C96D-58DE-9B41-BABA-67A7206C2574}" destId="{58009201-89F2-F94A-8194-A07CBB8DBC74}" srcOrd="10" destOrd="0" parTransId="{4E5C8E54-F8C3-464D-80BF-A32D28E049ED}" sibTransId="{9D7859FD-4838-484A-8FFC-6AC20A3A2590}"/>
    <dgm:cxn modelId="{57002592-D3F4-FB47-9731-AE3F1F1E494C}" type="presOf" srcId="{7B3AD415-D621-2047-960A-C1BF4B70301B}" destId="{7B01258C-2BDC-D14A-80F7-36087E807CED}" srcOrd="0" destOrd="9" presId="urn:microsoft.com/office/officeart/2005/8/layout/hList1"/>
    <dgm:cxn modelId="{0F0A97E7-1429-E848-AD84-6F0A352AE925}" type="presOf" srcId="{36A39AAA-3F2E-2348-AF84-01F0F3C64054}" destId="{7B01258C-2BDC-D14A-80F7-36087E807CED}" srcOrd="0" destOrd="7" presId="urn:microsoft.com/office/officeart/2005/8/layout/hList1"/>
    <dgm:cxn modelId="{790DEAF5-1851-0D44-872F-EA1C0F2489D1}" srcId="{DC31C96D-58DE-9B41-BABA-67A7206C2574}" destId="{F4503F43-A46C-4D48-9A3A-EF77C3851B44}" srcOrd="8" destOrd="0" parTransId="{58694E25-15EF-9748-9838-BA74D4478A49}" sibTransId="{AE2A6D1D-9DD3-E549-AFFC-0D28AB37F38C}"/>
    <dgm:cxn modelId="{4C707449-B88F-2748-8438-C6A7BDDF232E}" srcId="{DC31C96D-58DE-9B41-BABA-67A7206C2574}" destId="{75E93C91-DAF7-1E46-A881-A87E18281939}" srcOrd="5" destOrd="0" parTransId="{4891E23D-7B90-B545-9D0C-E44B4557367F}" sibTransId="{0CCCEDE9-7F8D-564C-BC1A-6BCE28C1B620}"/>
    <dgm:cxn modelId="{675B6AE0-9553-424D-BED3-8B2330377752}" srcId="{DC31C96D-58DE-9B41-BABA-67A7206C2574}" destId="{F41F4A66-CC8A-D54C-BF37-52ABD58E3050}" srcOrd="4" destOrd="0" parTransId="{A1EB0A37-8537-9E48-9BC2-C5D8FF0FF77B}" sibTransId="{B2668A03-1CBD-3D4C-BEC5-5348226D00A0}"/>
    <dgm:cxn modelId="{6409C56D-2F8F-3A4F-AF3E-86DA4F5436CB}" srcId="{DC31C96D-58DE-9B41-BABA-67A7206C2574}" destId="{A22FBDE6-FFB2-C843-AEDD-6D58407249FA}" srcOrd="2" destOrd="0" parTransId="{51D9DA45-577F-C547-838C-21F500C57B7C}" sibTransId="{61F1D4D3-D98D-8345-B789-283618AD9A2D}"/>
    <dgm:cxn modelId="{4B83DA70-9CDF-D944-876D-5BE145580D3E}" srcId="{D6F6C9D0-291F-E047-923B-5B7F33AF4BE9}" destId="{DC31C96D-58DE-9B41-BABA-67A7206C2574}" srcOrd="0" destOrd="0" parTransId="{A4A34450-018F-3041-904C-9A08092EDC61}" sibTransId="{488A66E0-E1AE-FC4D-8960-5ECB2D08A5C5}"/>
    <dgm:cxn modelId="{5748341A-0A27-F242-B741-635DE9C3020E}" type="presOf" srcId="{A22FBDE6-FFB2-C843-AEDD-6D58407249FA}" destId="{7B01258C-2BDC-D14A-80F7-36087E807CED}" srcOrd="0" destOrd="2" presId="urn:microsoft.com/office/officeart/2005/8/layout/hList1"/>
    <dgm:cxn modelId="{D1AF9002-C8AD-E949-ADC8-99BC2016EF18}" srcId="{DC31C96D-58DE-9B41-BABA-67A7206C2574}" destId="{36A39AAA-3F2E-2348-AF84-01F0F3C64054}" srcOrd="7" destOrd="0" parTransId="{41BB117D-FCC6-8A42-B681-3622CEEEA7CC}" sibTransId="{0646B271-7251-AB42-A228-109D52D115B9}"/>
    <dgm:cxn modelId="{5A23573B-5E00-3B4B-9BEF-6D9AD1C9B1F0}" srcId="{DC31C96D-58DE-9B41-BABA-67A7206C2574}" destId="{E1A99C36-D569-5F4D-B69D-87CA8C460971}" srcOrd="0" destOrd="0" parTransId="{A09B752C-3296-0D49-A77A-3993474E741A}" sibTransId="{FFFC36D3-BF5A-5C4C-972E-FA4D5CA5B5F7}"/>
    <dgm:cxn modelId="{A90807A6-F831-8542-8E40-1FC65B0082F1}" type="presOf" srcId="{DC31C96D-58DE-9B41-BABA-67A7206C2574}" destId="{46B76C59-715A-B042-B465-CD10C9F3F325}" srcOrd="0" destOrd="0" presId="urn:microsoft.com/office/officeart/2005/8/layout/hList1"/>
    <dgm:cxn modelId="{B3C5D199-F96A-D546-9024-73CA18BB8C94}" srcId="{DC31C96D-58DE-9B41-BABA-67A7206C2574}" destId="{E14EA70D-C6B7-F943-88A1-E9B0AD1CCC1B}" srcOrd="1" destOrd="0" parTransId="{F3FB2F0B-A714-7B4F-9CFE-9CAAA9D3BCCA}" sibTransId="{4059CF5D-F7DD-2D44-B504-BFC11B296016}"/>
    <dgm:cxn modelId="{BCCFBBB9-9A6B-1E48-99F9-5CEF4F141103}" type="presOf" srcId="{11BC96F1-FB17-7E4F-A986-A165FA51036A}" destId="{7B01258C-2BDC-D14A-80F7-36087E807CED}" srcOrd="0" destOrd="6" presId="urn:microsoft.com/office/officeart/2005/8/layout/hList1"/>
    <dgm:cxn modelId="{8F27C7B1-0C7C-2649-9425-ED2494F28CEE}" type="presOf" srcId="{F41F4A66-CC8A-D54C-BF37-52ABD58E3050}" destId="{7B01258C-2BDC-D14A-80F7-36087E807CED}" srcOrd="0" destOrd="4" presId="urn:microsoft.com/office/officeart/2005/8/layout/hList1"/>
    <dgm:cxn modelId="{A32362AF-B5DE-5C43-BF07-C7FCDB1DEFE8}" type="presParOf" srcId="{DA440C75-43D9-394E-97ED-3D3A8BCC3C4A}" destId="{D02FE0A0-A6B5-B140-BFFA-86B42E51B9E6}" srcOrd="0" destOrd="0" presId="urn:microsoft.com/office/officeart/2005/8/layout/hList1"/>
    <dgm:cxn modelId="{327C908D-571A-C646-BACA-5FF202F242A6}" type="presParOf" srcId="{D02FE0A0-A6B5-B140-BFFA-86B42E51B9E6}" destId="{46B76C59-715A-B042-B465-CD10C9F3F325}" srcOrd="0" destOrd="0" presId="urn:microsoft.com/office/officeart/2005/8/layout/hList1"/>
    <dgm:cxn modelId="{B61BEB05-8902-B84F-97E2-3FB01AD3CCF1}" type="presParOf" srcId="{D02FE0A0-A6B5-B140-BFFA-86B42E51B9E6}" destId="{7B01258C-2BDC-D14A-80F7-36087E807CED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5066A5D5-91E2-9146-880D-096A480C6FCD}" type="doc">
      <dgm:prSet loTypeId="urn:microsoft.com/office/officeart/2005/8/layout/list1" loCatId="list" qsTypeId="urn:microsoft.com/office/officeart/2005/8/quickstyle/3D3" qsCatId="3D" csTypeId="urn:microsoft.com/office/officeart/2005/8/colors/accent6_3" csCatId="accent6" phldr="1"/>
      <dgm:spPr/>
      <dgm:t>
        <a:bodyPr/>
        <a:lstStyle/>
        <a:p>
          <a:endParaRPr lang="en-US"/>
        </a:p>
      </dgm:t>
    </dgm:pt>
    <dgm:pt modelId="{F79799ED-377F-6D43-9FBB-CB8A0E95DE82}">
      <dgm:prSet custT="1"/>
      <dgm:spPr>
        <a:solidFill>
          <a:schemeClr val="accent5">
            <a:lumMod val="75000"/>
          </a:schemeClr>
        </a:solidFill>
      </dgm:spPr>
      <dgm:t>
        <a:bodyPr/>
        <a:lstStyle/>
        <a:p>
          <a:pPr rtl="0"/>
          <a:r>
            <a:rPr lang="en-US" sz="2200" b="0" dirty="0" smtClean="0">
              <a:solidFill>
                <a:schemeClr val="bg1"/>
              </a:solidFill>
              <a:latin typeface="+mn-lt"/>
            </a:rPr>
            <a:t>Critical component of process</a:t>
          </a:r>
          <a:endParaRPr lang="en-US" sz="2200" b="0" dirty="0">
            <a:solidFill>
              <a:schemeClr val="bg1"/>
            </a:solidFill>
            <a:latin typeface="+mn-lt"/>
          </a:endParaRPr>
        </a:p>
      </dgm:t>
    </dgm:pt>
    <dgm:pt modelId="{E5C04F4B-84F7-574B-99D8-60ABEEB9654E}" type="parTrans" cxnId="{2BCCA743-7EDE-584F-9564-5A22398E8470}">
      <dgm:prSet/>
      <dgm:spPr/>
      <dgm:t>
        <a:bodyPr/>
        <a:lstStyle/>
        <a:p>
          <a:endParaRPr lang="en-US"/>
        </a:p>
      </dgm:t>
    </dgm:pt>
    <dgm:pt modelId="{F51AFF9E-3B42-3D49-9612-984EAE85AF73}" type="sibTrans" cxnId="{2BCCA743-7EDE-584F-9564-5A22398E8470}">
      <dgm:prSet/>
      <dgm:spPr/>
      <dgm:t>
        <a:bodyPr/>
        <a:lstStyle/>
        <a:p>
          <a:endParaRPr lang="en-US"/>
        </a:p>
      </dgm:t>
    </dgm:pt>
    <dgm:pt modelId="{BBC12B89-1E35-1541-B6D5-0DA3C5EFEC2D}">
      <dgm:prSet custT="1"/>
      <dgm:spPr/>
      <dgm:t>
        <a:bodyPr/>
        <a:lstStyle/>
        <a:p>
          <a:pPr rtl="0"/>
          <a:r>
            <a:rPr lang="en-US" sz="2200" b="0" dirty="0" smtClean="0">
              <a:solidFill>
                <a:schemeClr val="bg1"/>
              </a:solidFill>
              <a:latin typeface="+mn-lt"/>
            </a:rPr>
            <a:t>Ideally examine every organizational asset</a:t>
          </a:r>
          <a:endParaRPr lang="en-US" sz="2200" b="0" dirty="0">
            <a:solidFill>
              <a:schemeClr val="bg1"/>
            </a:solidFill>
            <a:latin typeface="+mn-lt"/>
          </a:endParaRPr>
        </a:p>
      </dgm:t>
    </dgm:pt>
    <dgm:pt modelId="{6468F085-CDB6-B945-AC5D-46059EB01F15}" type="parTrans" cxnId="{4F8A25FB-B760-3A4A-A1E2-0F9EDAA6F538}">
      <dgm:prSet/>
      <dgm:spPr/>
      <dgm:t>
        <a:bodyPr/>
        <a:lstStyle/>
        <a:p>
          <a:endParaRPr lang="en-US"/>
        </a:p>
      </dgm:t>
    </dgm:pt>
    <dgm:pt modelId="{361BE693-46D9-5E40-ADAD-83C89F171981}" type="sibTrans" cxnId="{4F8A25FB-B760-3A4A-A1E2-0F9EDAA6F538}">
      <dgm:prSet/>
      <dgm:spPr/>
      <dgm:t>
        <a:bodyPr/>
        <a:lstStyle/>
        <a:p>
          <a:endParaRPr lang="en-US"/>
        </a:p>
      </dgm:t>
    </dgm:pt>
    <dgm:pt modelId="{EC99C306-A9FD-6540-8B76-CF000BC90351}">
      <dgm:prSet custT="1"/>
      <dgm:spPr>
        <a:solidFill>
          <a:schemeClr val="accent6">
            <a:lumMod val="20000"/>
            <a:lumOff val="80000"/>
          </a:schemeClr>
        </a:solidFill>
      </dgm:spPr>
      <dgm:t>
        <a:bodyPr/>
        <a:lstStyle/>
        <a:p>
          <a:pPr rtl="0"/>
          <a:r>
            <a:rPr lang="en-US" sz="1800" b="0" dirty="0" smtClean="0">
              <a:solidFill>
                <a:schemeClr val="bg1"/>
              </a:solidFill>
              <a:latin typeface="+mn-lt"/>
            </a:rPr>
            <a:t>Not feasible in practice</a:t>
          </a:r>
          <a:endParaRPr lang="en-US" sz="1800" b="0" dirty="0">
            <a:solidFill>
              <a:schemeClr val="bg1"/>
            </a:solidFill>
            <a:latin typeface="+mn-lt"/>
          </a:endParaRPr>
        </a:p>
      </dgm:t>
    </dgm:pt>
    <dgm:pt modelId="{802449F9-7429-BA4B-8CF6-764054F4A62E}" type="parTrans" cxnId="{2B110AA9-1EF4-AE4F-9407-C281A8F5BF84}">
      <dgm:prSet/>
      <dgm:spPr/>
      <dgm:t>
        <a:bodyPr/>
        <a:lstStyle/>
        <a:p>
          <a:endParaRPr lang="en-US"/>
        </a:p>
      </dgm:t>
    </dgm:pt>
    <dgm:pt modelId="{7B53E098-C4F8-D64D-8247-6525CD6E754D}" type="sibTrans" cxnId="{2B110AA9-1EF4-AE4F-9407-C281A8F5BF84}">
      <dgm:prSet/>
      <dgm:spPr/>
      <dgm:t>
        <a:bodyPr/>
        <a:lstStyle/>
        <a:p>
          <a:endParaRPr lang="en-US"/>
        </a:p>
      </dgm:t>
    </dgm:pt>
    <dgm:pt modelId="{D69D301D-3813-AB49-9956-F9D0CCD29793}">
      <dgm:prSet custT="1"/>
      <dgm:spPr>
        <a:solidFill>
          <a:schemeClr val="accent3">
            <a:lumMod val="75000"/>
          </a:schemeClr>
        </a:solidFill>
      </dgm:spPr>
      <dgm:t>
        <a:bodyPr/>
        <a:lstStyle/>
        <a:p>
          <a:pPr rtl="0"/>
          <a:r>
            <a:rPr lang="en-US" sz="2200" b="0" dirty="0" smtClean="0">
              <a:solidFill>
                <a:schemeClr val="bg1"/>
              </a:solidFill>
              <a:latin typeface="+mn-lt"/>
            </a:rPr>
            <a:t>Approaches to identifying and mitigating risks to an organization’s IT infrastructure:</a:t>
          </a:r>
          <a:endParaRPr lang="en-US" sz="2200" b="0" dirty="0">
            <a:solidFill>
              <a:schemeClr val="bg1"/>
            </a:solidFill>
            <a:latin typeface="+mn-lt"/>
          </a:endParaRPr>
        </a:p>
      </dgm:t>
    </dgm:pt>
    <dgm:pt modelId="{5ED8559B-E064-0948-AF13-AA9C5A0B91B5}" type="parTrans" cxnId="{43A8F832-AB25-5941-BA6E-5D9C39E680B6}">
      <dgm:prSet/>
      <dgm:spPr/>
      <dgm:t>
        <a:bodyPr/>
        <a:lstStyle/>
        <a:p>
          <a:endParaRPr lang="en-US"/>
        </a:p>
      </dgm:t>
    </dgm:pt>
    <dgm:pt modelId="{B6602BA2-6016-A645-AE61-CC9A1A8CC6AB}" type="sibTrans" cxnId="{43A8F832-AB25-5941-BA6E-5D9C39E680B6}">
      <dgm:prSet/>
      <dgm:spPr/>
      <dgm:t>
        <a:bodyPr/>
        <a:lstStyle/>
        <a:p>
          <a:endParaRPr lang="en-US"/>
        </a:p>
      </dgm:t>
    </dgm:pt>
    <dgm:pt modelId="{8C442D81-DA20-874F-802E-ED466E529017}">
      <dgm:prSet custT="1"/>
      <dgm:spPr>
        <a:solidFill>
          <a:schemeClr val="accent3">
            <a:lumMod val="40000"/>
            <a:lumOff val="60000"/>
          </a:schemeClr>
        </a:solidFill>
      </dgm:spPr>
      <dgm:t>
        <a:bodyPr/>
        <a:lstStyle/>
        <a:p>
          <a:pPr rtl="0"/>
          <a:r>
            <a:rPr lang="en-US" sz="1800" b="0" dirty="0" smtClean="0">
              <a:solidFill>
                <a:schemeClr val="bg1"/>
              </a:solidFill>
              <a:latin typeface="+mn-lt"/>
            </a:rPr>
            <a:t>Informal</a:t>
          </a:r>
          <a:endParaRPr lang="en-US" sz="1800" b="0" dirty="0">
            <a:solidFill>
              <a:schemeClr val="bg1"/>
            </a:solidFill>
            <a:latin typeface="+mn-lt"/>
          </a:endParaRPr>
        </a:p>
      </dgm:t>
    </dgm:pt>
    <dgm:pt modelId="{B977F09C-AC37-6143-8EC9-E4CD9AB4EDEC}" type="parTrans" cxnId="{CD5A3331-D58B-BA40-B8A7-4BB9AF8A1362}">
      <dgm:prSet/>
      <dgm:spPr/>
      <dgm:t>
        <a:bodyPr/>
        <a:lstStyle/>
        <a:p>
          <a:endParaRPr lang="en-US"/>
        </a:p>
      </dgm:t>
    </dgm:pt>
    <dgm:pt modelId="{19F9B24F-E367-C34C-BA28-3FEB344D38B5}" type="sibTrans" cxnId="{CD5A3331-D58B-BA40-B8A7-4BB9AF8A1362}">
      <dgm:prSet/>
      <dgm:spPr/>
      <dgm:t>
        <a:bodyPr/>
        <a:lstStyle/>
        <a:p>
          <a:endParaRPr lang="en-US"/>
        </a:p>
      </dgm:t>
    </dgm:pt>
    <dgm:pt modelId="{F5B348E4-CE7A-5B41-8150-5AE027D1BA02}">
      <dgm:prSet custT="1"/>
      <dgm:spPr>
        <a:solidFill>
          <a:schemeClr val="accent3">
            <a:lumMod val="40000"/>
            <a:lumOff val="60000"/>
          </a:schemeClr>
        </a:solidFill>
      </dgm:spPr>
      <dgm:t>
        <a:bodyPr/>
        <a:lstStyle/>
        <a:p>
          <a:pPr rtl="0"/>
          <a:r>
            <a:rPr lang="en-US" sz="1800" b="0" dirty="0" smtClean="0">
              <a:solidFill>
                <a:schemeClr val="bg1"/>
              </a:solidFill>
              <a:latin typeface="+mn-lt"/>
            </a:rPr>
            <a:t>Detailed risk</a:t>
          </a:r>
          <a:endParaRPr lang="en-US" sz="1800" b="0" dirty="0">
            <a:solidFill>
              <a:schemeClr val="bg1"/>
            </a:solidFill>
            <a:latin typeface="+mn-lt"/>
          </a:endParaRPr>
        </a:p>
      </dgm:t>
    </dgm:pt>
    <dgm:pt modelId="{0A18D39E-87DD-984A-ADA2-E014AEC0F361}" type="parTrans" cxnId="{3979B559-7C9B-894A-9018-9A4AF5C57388}">
      <dgm:prSet/>
      <dgm:spPr/>
      <dgm:t>
        <a:bodyPr/>
        <a:lstStyle/>
        <a:p>
          <a:endParaRPr lang="en-US"/>
        </a:p>
      </dgm:t>
    </dgm:pt>
    <dgm:pt modelId="{D7F24014-5F2B-AF4B-84DC-CED8F83E3E39}" type="sibTrans" cxnId="{3979B559-7C9B-894A-9018-9A4AF5C57388}">
      <dgm:prSet/>
      <dgm:spPr/>
      <dgm:t>
        <a:bodyPr/>
        <a:lstStyle/>
        <a:p>
          <a:endParaRPr lang="en-US"/>
        </a:p>
      </dgm:t>
    </dgm:pt>
    <dgm:pt modelId="{F9806AB3-76B8-5F46-8F48-553D996DF9A3}">
      <dgm:prSet custT="1"/>
      <dgm:spPr>
        <a:solidFill>
          <a:schemeClr val="accent3">
            <a:lumMod val="40000"/>
            <a:lumOff val="60000"/>
          </a:schemeClr>
        </a:solidFill>
      </dgm:spPr>
      <dgm:t>
        <a:bodyPr/>
        <a:lstStyle/>
        <a:p>
          <a:pPr rtl="0"/>
          <a:r>
            <a:rPr lang="en-US" sz="1800" b="0" dirty="0" smtClean="0">
              <a:solidFill>
                <a:schemeClr val="bg1"/>
              </a:solidFill>
              <a:latin typeface="+mn-lt"/>
            </a:rPr>
            <a:t>Combined</a:t>
          </a:r>
          <a:endParaRPr lang="en-US" sz="1800" b="0" dirty="0">
            <a:solidFill>
              <a:schemeClr val="bg1"/>
            </a:solidFill>
            <a:latin typeface="+mn-lt"/>
          </a:endParaRPr>
        </a:p>
      </dgm:t>
    </dgm:pt>
    <dgm:pt modelId="{D260F01B-6726-2C4C-9196-C668E9042101}" type="parTrans" cxnId="{A1094B97-E696-1746-879D-9503DEEAF685}">
      <dgm:prSet/>
      <dgm:spPr/>
      <dgm:t>
        <a:bodyPr/>
        <a:lstStyle/>
        <a:p>
          <a:endParaRPr lang="en-US"/>
        </a:p>
      </dgm:t>
    </dgm:pt>
    <dgm:pt modelId="{697D79D1-262B-814A-9B0F-CF71DDBE806B}" type="sibTrans" cxnId="{A1094B97-E696-1746-879D-9503DEEAF685}">
      <dgm:prSet/>
      <dgm:spPr/>
      <dgm:t>
        <a:bodyPr/>
        <a:lstStyle/>
        <a:p>
          <a:endParaRPr lang="en-US"/>
        </a:p>
      </dgm:t>
    </dgm:pt>
    <dgm:pt modelId="{B95FA248-1343-C14D-8C21-59EAFC73CC94}">
      <dgm:prSet custT="1"/>
      <dgm:spPr>
        <a:solidFill>
          <a:schemeClr val="accent3">
            <a:lumMod val="40000"/>
            <a:lumOff val="60000"/>
          </a:schemeClr>
        </a:solidFill>
      </dgm:spPr>
      <dgm:t>
        <a:bodyPr/>
        <a:lstStyle/>
        <a:p>
          <a:pPr rtl="0"/>
          <a:r>
            <a:rPr lang="en-US" sz="1800" b="0" dirty="0" smtClean="0">
              <a:solidFill>
                <a:schemeClr val="bg1"/>
              </a:solidFill>
              <a:latin typeface="+mn-lt"/>
            </a:rPr>
            <a:t>Baseline</a:t>
          </a:r>
          <a:endParaRPr lang="en-US" sz="1800" b="0" dirty="0">
            <a:solidFill>
              <a:schemeClr val="bg1"/>
            </a:solidFill>
            <a:latin typeface="+mn-lt"/>
          </a:endParaRPr>
        </a:p>
      </dgm:t>
    </dgm:pt>
    <dgm:pt modelId="{3DDB5B1A-D3DE-E744-B621-2C5C2167F961}" type="parTrans" cxnId="{FCF983C8-91E7-CD4B-825B-D766BCCE154D}">
      <dgm:prSet/>
      <dgm:spPr/>
      <dgm:t>
        <a:bodyPr/>
        <a:lstStyle/>
        <a:p>
          <a:endParaRPr lang="en-US"/>
        </a:p>
      </dgm:t>
    </dgm:pt>
    <dgm:pt modelId="{9C5E9BAA-1D1A-3146-80BF-FC99BB6BC39B}" type="sibTrans" cxnId="{FCF983C8-91E7-CD4B-825B-D766BCCE154D}">
      <dgm:prSet/>
      <dgm:spPr/>
      <dgm:t>
        <a:bodyPr/>
        <a:lstStyle/>
        <a:p>
          <a:endParaRPr lang="en-US"/>
        </a:p>
      </dgm:t>
    </dgm:pt>
    <dgm:pt modelId="{4695A290-B3D2-1944-83FA-6BEF30FEF1B6}">
      <dgm:prSet/>
      <dgm:spPr/>
      <dgm:t>
        <a:bodyPr/>
        <a:lstStyle/>
        <a:p>
          <a:endParaRPr lang="en-US" dirty="0"/>
        </a:p>
      </dgm:t>
    </dgm:pt>
    <dgm:pt modelId="{749E3273-0C78-004A-A5D8-E0F12024B416}" type="parTrans" cxnId="{E91A6FCE-E9A7-8C45-AB79-91BBFDB77320}">
      <dgm:prSet/>
      <dgm:spPr/>
      <dgm:t>
        <a:bodyPr/>
        <a:lstStyle/>
        <a:p>
          <a:endParaRPr lang="en-US"/>
        </a:p>
      </dgm:t>
    </dgm:pt>
    <dgm:pt modelId="{2F942667-C3D6-A94D-878A-FE3D7A862625}" type="sibTrans" cxnId="{E91A6FCE-E9A7-8C45-AB79-91BBFDB77320}">
      <dgm:prSet/>
      <dgm:spPr/>
      <dgm:t>
        <a:bodyPr/>
        <a:lstStyle/>
        <a:p>
          <a:endParaRPr lang="en-US"/>
        </a:p>
      </dgm:t>
    </dgm:pt>
    <dgm:pt modelId="{A5AE87FA-8100-A34A-B7AD-B6979AAFF530}" type="pres">
      <dgm:prSet presAssocID="{5066A5D5-91E2-9146-880D-096A480C6FCD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398919F-0C65-F24D-9329-37C9065C95D6}" type="pres">
      <dgm:prSet presAssocID="{F79799ED-377F-6D43-9FBB-CB8A0E95DE82}" presName="parentLin" presStyleCnt="0"/>
      <dgm:spPr/>
    </dgm:pt>
    <dgm:pt modelId="{EEBD77D6-96E4-9E4F-98D9-D907C047922E}" type="pres">
      <dgm:prSet presAssocID="{F79799ED-377F-6D43-9FBB-CB8A0E95DE82}" presName="parentLeftMargin" presStyleLbl="node1" presStyleIdx="0" presStyleCnt="3"/>
      <dgm:spPr/>
      <dgm:t>
        <a:bodyPr/>
        <a:lstStyle/>
        <a:p>
          <a:endParaRPr lang="en-US"/>
        </a:p>
      </dgm:t>
    </dgm:pt>
    <dgm:pt modelId="{129D86C5-B349-B249-9B7A-A09BDCE643A3}" type="pres">
      <dgm:prSet presAssocID="{F79799ED-377F-6D43-9FBB-CB8A0E95DE82}" presName="parentText" presStyleLbl="node1" presStyleIdx="0" presStyleCnt="3" custLinFactNeighborX="-82301" custLinFactNeighborY="-157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5C0C48D-5195-B24C-B7CE-8A86D261DD71}" type="pres">
      <dgm:prSet presAssocID="{F79799ED-377F-6D43-9FBB-CB8A0E95DE82}" presName="negativeSpace" presStyleCnt="0"/>
      <dgm:spPr/>
    </dgm:pt>
    <dgm:pt modelId="{78FF1D93-B1A7-EC4D-B4AE-9716ECD96F07}" type="pres">
      <dgm:prSet presAssocID="{F79799ED-377F-6D43-9FBB-CB8A0E95DE82}" presName="childText" presStyleLbl="conFgAcc1" presStyleIdx="0" presStyleCnt="3" custFlipVert="1" custScaleX="47501" custScaleY="8614" custLinFactNeighborX="6251" custLinFactNeighborY="3995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0C9BB37-F568-B142-B9DB-9C587A76B043}" type="pres">
      <dgm:prSet presAssocID="{F51AFF9E-3B42-3D49-9612-984EAE85AF73}" presName="spaceBetweenRectangles" presStyleCnt="0"/>
      <dgm:spPr/>
    </dgm:pt>
    <dgm:pt modelId="{922808DD-6EBC-3844-BEE3-1148E63C5031}" type="pres">
      <dgm:prSet presAssocID="{BBC12B89-1E35-1541-B6D5-0DA3C5EFEC2D}" presName="parentLin" presStyleCnt="0"/>
      <dgm:spPr/>
    </dgm:pt>
    <dgm:pt modelId="{63AE9741-9644-8A4F-A41C-B2722F465196}" type="pres">
      <dgm:prSet presAssocID="{BBC12B89-1E35-1541-B6D5-0DA3C5EFEC2D}" presName="parentLeftMargin" presStyleLbl="node1" presStyleIdx="0" presStyleCnt="3"/>
      <dgm:spPr/>
      <dgm:t>
        <a:bodyPr/>
        <a:lstStyle/>
        <a:p>
          <a:endParaRPr lang="en-US"/>
        </a:p>
      </dgm:t>
    </dgm:pt>
    <dgm:pt modelId="{049C8206-A4B5-724E-B3E3-055514E4F640}" type="pres">
      <dgm:prSet presAssocID="{BBC12B89-1E35-1541-B6D5-0DA3C5EFEC2D}" presName="parentText" presStyleLbl="node1" presStyleIdx="1" presStyleCnt="3" custLinFactX="885" custLinFactNeighborX="100000" custLinFactNeighborY="1497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41390D4-052A-8949-BE46-FEDEDF714B18}" type="pres">
      <dgm:prSet presAssocID="{BBC12B89-1E35-1541-B6D5-0DA3C5EFEC2D}" presName="negativeSpace" presStyleCnt="0"/>
      <dgm:spPr/>
    </dgm:pt>
    <dgm:pt modelId="{177C6B0C-9EC7-8A4B-9693-595E5BA85392}" type="pres">
      <dgm:prSet presAssocID="{BBC12B89-1E35-1541-B6D5-0DA3C5EFEC2D}" presName="childText" presStyleLbl="conFgAcc1" presStyleIdx="1" presStyleCnt="3" custScaleX="51985" custLinFactNeighborX="23009" custLinFactNeighborY="7729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DC401D4-6998-2D40-A675-5484869BB514}" type="pres">
      <dgm:prSet presAssocID="{361BE693-46D9-5E40-ADAD-83C89F171981}" presName="spaceBetweenRectangles" presStyleCnt="0"/>
      <dgm:spPr/>
    </dgm:pt>
    <dgm:pt modelId="{C14E99EC-60BA-5A49-A2E3-AAF2B545DC56}" type="pres">
      <dgm:prSet presAssocID="{D69D301D-3813-AB49-9956-F9D0CCD29793}" presName="parentLin" presStyleCnt="0"/>
      <dgm:spPr/>
    </dgm:pt>
    <dgm:pt modelId="{B1F7B6C0-4AD0-2141-B7A3-C0AEA7DF6EF6}" type="pres">
      <dgm:prSet presAssocID="{D69D301D-3813-AB49-9956-F9D0CCD29793}" presName="parentLeftMargin" presStyleLbl="node1" presStyleIdx="1" presStyleCnt="3"/>
      <dgm:spPr/>
      <dgm:t>
        <a:bodyPr/>
        <a:lstStyle/>
        <a:p>
          <a:endParaRPr lang="en-US"/>
        </a:p>
      </dgm:t>
    </dgm:pt>
    <dgm:pt modelId="{0509F58E-3F2E-8C49-84B4-D18E914CAD90}" type="pres">
      <dgm:prSet presAssocID="{D69D301D-3813-AB49-9956-F9D0CCD29793}" presName="parentText" presStyleLbl="node1" presStyleIdx="2" presStyleCnt="3" custScaleX="107585" custLinFactX="10999" custLinFactNeighborX="100000" custLinFactNeighborY="-407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8F129F8-62C5-1D45-A165-CABA2C84FEFA}" type="pres">
      <dgm:prSet presAssocID="{D69D301D-3813-AB49-9956-F9D0CCD29793}" presName="negativeSpace" presStyleCnt="0"/>
      <dgm:spPr/>
    </dgm:pt>
    <dgm:pt modelId="{BA36F59A-75C2-4445-AF6B-F7E2E9BBD8C7}" type="pres">
      <dgm:prSet presAssocID="{D69D301D-3813-AB49-9956-F9D0CCD29793}" presName="childText" presStyleLbl="conFgAcc1" presStyleIdx="2" presStyleCnt="3" custScaleX="40143" custLinFactNeighborX="42478" custLinFactNeighborY="326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299ED58-26FE-3541-9A1A-F847E78E365E}" type="presOf" srcId="{BBC12B89-1E35-1541-B6D5-0DA3C5EFEC2D}" destId="{63AE9741-9644-8A4F-A41C-B2722F465196}" srcOrd="0" destOrd="0" presId="urn:microsoft.com/office/officeart/2005/8/layout/list1"/>
    <dgm:cxn modelId="{CD5A3331-D58B-BA40-B8A7-4BB9AF8A1362}" srcId="{D69D301D-3813-AB49-9956-F9D0CCD29793}" destId="{8C442D81-DA20-874F-802E-ED466E529017}" srcOrd="1" destOrd="0" parTransId="{B977F09C-AC37-6143-8EC9-E4CD9AB4EDEC}" sibTransId="{19F9B24F-E367-C34C-BA28-3FEB344D38B5}"/>
    <dgm:cxn modelId="{2B110AA9-1EF4-AE4F-9407-C281A8F5BF84}" srcId="{BBC12B89-1E35-1541-B6D5-0DA3C5EFEC2D}" destId="{EC99C306-A9FD-6540-8B76-CF000BC90351}" srcOrd="0" destOrd="0" parTransId="{802449F9-7429-BA4B-8CF6-764054F4A62E}" sibTransId="{7B53E098-C4F8-D64D-8247-6525CD6E754D}"/>
    <dgm:cxn modelId="{78838D76-05F7-7742-84BF-9EC05AEEE4CA}" type="presOf" srcId="{F79799ED-377F-6D43-9FBB-CB8A0E95DE82}" destId="{129D86C5-B349-B249-9B7A-A09BDCE643A3}" srcOrd="1" destOrd="0" presId="urn:microsoft.com/office/officeart/2005/8/layout/list1"/>
    <dgm:cxn modelId="{82C8467E-4A55-F747-8B46-134FFB015FDB}" type="presOf" srcId="{BBC12B89-1E35-1541-B6D5-0DA3C5EFEC2D}" destId="{049C8206-A4B5-724E-B3E3-055514E4F640}" srcOrd="1" destOrd="0" presId="urn:microsoft.com/office/officeart/2005/8/layout/list1"/>
    <dgm:cxn modelId="{FF78BF37-58F3-5545-B89D-4D400644B0EE}" type="presOf" srcId="{4695A290-B3D2-1944-83FA-6BEF30FEF1B6}" destId="{78FF1D93-B1A7-EC4D-B4AE-9716ECD96F07}" srcOrd="0" destOrd="0" presId="urn:microsoft.com/office/officeart/2005/8/layout/list1"/>
    <dgm:cxn modelId="{4F8A25FB-B760-3A4A-A1E2-0F9EDAA6F538}" srcId="{5066A5D5-91E2-9146-880D-096A480C6FCD}" destId="{BBC12B89-1E35-1541-B6D5-0DA3C5EFEC2D}" srcOrd="1" destOrd="0" parTransId="{6468F085-CDB6-B945-AC5D-46059EB01F15}" sibTransId="{361BE693-46D9-5E40-ADAD-83C89F171981}"/>
    <dgm:cxn modelId="{31D4BEC2-9EF6-6F4E-AFBF-07BCD84E84D0}" type="presOf" srcId="{F9806AB3-76B8-5F46-8F48-553D996DF9A3}" destId="{BA36F59A-75C2-4445-AF6B-F7E2E9BBD8C7}" srcOrd="0" destOrd="3" presId="urn:microsoft.com/office/officeart/2005/8/layout/list1"/>
    <dgm:cxn modelId="{3979B559-7C9B-894A-9018-9A4AF5C57388}" srcId="{D69D301D-3813-AB49-9956-F9D0CCD29793}" destId="{F5B348E4-CE7A-5B41-8150-5AE027D1BA02}" srcOrd="2" destOrd="0" parTransId="{0A18D39E-87DD-984A-ADA2-E014AEC0F361}" sibTransId="{D7F24014-5F2B-AF4B-84DC-CED8F83E3E39}"/>
    <dgm:cxn modelId="{AB75242C-35CD-5F4F-9A5E-9A47C7C9F579}" type="presOf" srcId="{8C442D81-DA20-874F-802E-ED466E529017}" destId="{BA36F59A-75C2-4445-AF6B-F7E2E9BBD8C7}" srcOrd="0" destOrd="1" presId="urn:microsoft.com/office/officeart/2005/8/layout/list1"/>
    <dgm:cxn modelId="{60C41CBC-BA10-4041-8BA1-BF45045E3690}" type="presOf" srcId="{D69D301D-3813-AB49-9956-F9D0CCD29793}" destId="{B1F7B6C0-4AD0-2141-B7A3-C0AEA7DF6EF6}" srcOrd="0" destOrd="0" presId="urn:microsoft.com/office/officeart/2005/8/layout/list1"/>
    <dgm:cxn modelId="{F4092EE1-B60F-4F45-A92E-013C83669B13}" type="presOf" srcId="{F79799ED-377F-6D43-9FBB-CB8A0E95DE82}" destId="{EEBD77D6-96E4-9E4F-98D9-D907C047922E}" srcOrd="0" destOrd="0" presId="urn:microsoft.com/office/officeart/2005/8/layout/list1"/>
    <dgm:cxn modelId="{BC1D0D17-1EF6-0348-931F-B736703C473E}" type="presOf" srcId="{5066A5D5-91E2-9146-880D-096A480C6FCD}" destId="{A5AE87FA-8100-A34A-B7AD-B6979AAFF530}" srcOrd="0" destOrd="0" presId="urn:microsoft.com/office/officeart/2005/8/layout/list1"/>
    <dgm:cxn modelId="{7A225A3D-5634-C94E-A753-E46468D5F074}" type="presOf" srcId="{B95FA248-1343-C14D-8C21-59EAFC73CC94}" destId="{BA36F59A-75C2-4445-AF6B-F7E2E9BBD8C7}" srcOrd="0" destOrd="0" presId="urn:microsoft.com/office/officeart/2005/8/layout/list1"/>
    <dgm:cxn modelId="{C80C7F49-7F0A-F147-879D-F624CCD6B30A}" type="presOf" srcId="{F5B348E4-CE7A-5B41-8150-5AE027D1BA02}" destId="{BA36F59A-75C2-4445-AF6B-F7E2E9BBD8C7}" srcOrd="0" destOrd="2" presId="urn:microsoft.com/office/officeart/2005/8/layout/list1"/>
    <dgm:cxn modelId="{E91A6FCE-E9A7-8C45-AB79-91BBFDB77320}" srcId="{F79799ED-377F-6D43-9FBB-CB8A0E95DE82}" destId="{4695A290-B3D2-1944-83FA-6BEF30FEF1B6}" srcOrd="0" destOrd="0" parTransId="{749E3273-0C78-004A-A5D8-E0F12024B416}" sibTransId="{2F942667-C3D6-A94D-878A-FE3D7A862625}"/>
    <dgm:cxn modelId="{2BCCA743-7EDE-584F-9564-5A22398E8470}" srcId="{5066A5D5-91E2-9146-880D-096A480C6FCD}" destId="{F79799ED-377F-6D43-9FBB-CB8A0E95DE82}" srcOrd="0" destOrd="0" parTransId="{E5C04F4B-84F7-574B-99D8-60ABEEB9654E}" sibTransId="{F51AFF9E-3B42-3D49-9612-984EAE85AF73}"/>
    <dgm:cxn modelId="{43A8F832-AB25-5941-BA6E-5D9C39E680B6}" srcId="{5066A5D5-91E2-9146-880D-096A480C6FCD}" destId="{D69D301D-3813-AB49-9956-F9D0CCD29793}" srcOrd="2" destOrd="0" parTransId="{5ED8559B-E064-0948-AF13-AA9C5A0B91B5}" sibTransId="{B6602BA2-6016-A645-AE61-CC9A1A8CC6AB}"/>
    <dgm:cxn modelId="{FCF983C8-91E7-CD4B-825B-D766BCCE154D}" srcId="{D69D301D-3813-AB49-9956-F9D0CCD29793}" destId="{B95FA248-1343-C14D-8C21-59EAFC73CC94}" srcOrd="0" destOrd="0" parTransId="{3DDB5B1A-D3DE-E744-B621-2C5C2167F961}" sibTransId="{9C5E9BAA-1D1A-3146-80BF-FC99BB6BC39B}"/>
    <dgm:cxn modelId="{AA70B7F1-D6B3-F047-A7BB-3A79F035E07B}" type="presOf" srcId="{D69D301D-3813-AB49-9956-F9D0CCD29793}" destId="{0509F58E-3F2E-8C49-84B4-D18E914CAD90}" srcOrd="1" destOrd="0" presId="urn:microsoft.com/office/officeart/2005/8/layout/list1"/>
    <dgm:cxn modelId="{A1094B97-E696-1746-879D-9503DEEAF685}" srcId="{D69D301D-3813-AB49-9956-F9D0CCD29793}" destId="{F9806AB3-76B8-5F46-8F48-553D996DF9A3}" srcOrd="3" destOrd="0" parTransId="{D260F01B-6726-2C4C-9196-C668E9042101}" sibTransId="{697D79D1-262B-814A-9B0F-CF71DDBE806B}"/>
    <dgm:cxn modelId="{053E5A63-F46C-D94D-81F1-9A9526462465}" type="presOf" srcId="{EC99C306-A9FD-6540-8B76-CF000BC90351}" destId="{177C6B0C-9EC7-8A4B-9693-595E5BA85392}" srcOrd="0" destOrd="0" presId="urn:microsoft.com/office/officeart/2005/8/layout/list1"/>
    <dgm:cxn modelId="{4FB73654-E017-604F-A5C0-5FEB4A1505C6}" type="presParOf" srcId="{A5AE87FA-8100-A34A-B7AD-B6979AAFF530}" destId="{E398919F-0C65-F24D-9329-37C9065C95D6}" srcOrd="0" destOrd="0" presId="urn:microsoft.com/office/officeart/2005/8/layout/list1"/>
    <dgm:cxn modelId="{E96EED0E-E185-7D40-AB74-7D5BC9ED0C33}" type="presParOf" srcId="{E398919F-0C65-F24D-9329-37C9065C95D6}" destId="{EEBD77D6-96E4-9E4F-98D9-D907C047922E}" srcOrd="0" destOrd="0" presId="urn:microsoft.com/office/officeart/2005/8/layout/list1"/>
    <dgm:cxn modelId="{74DBADA7-2055-7846-893C-B73F209613BC}" type="presParOf" srcId="{E398919F-0C65-F24D-9329-37C9065C95D6}" destId="{129D86C5-B349-B249-9B7A-A09BDCE643A3}" srcOrd="1" destOrd="0" presId="urn:microsoft.com/office/officeart/2005/8/layout/list1"/>
    <dgm:cxn modelId="{40F19A31-4610-D140-B796-E873F7EA98F5}" type="presParOf" srcId="{A5AE87FA-8100-A34A-B7AD-B6979AAFF530}" destId="{A5C0C48D-5195-B24C-B7CE-8A86D261DD71}" srcOrd="1" destOrd="0" presId="urn:microsoft.com/office/officeart/2005/8/layout/list1"/>
    <dgm:cxn modelId="{BBF4F3B9-7D4E-2E4C-822F-A4639B430D09}" type="presParOf" srcId="{A5AE87FA-8100-A34A-B7AD-B6979AAFF530}" destId="{78FF1D93-B1A7-EC4D-B4AE-9716ECD96F07}" srcOrd="2" destOrd="0" presId="urn:microsoft.com/office/officeart/2005/8/layout/list1"/>
    <dgm:cxn modelId="{22E502CE-93F3-824E-BB4F-3BFA522213CB}" type="presParOf" srcId="{A5AE87FA-8100-A34A-B7AD-B6979AAFF530}" destId="{30C9BB37-F568-B142-B9DB-9C587A76B043}" srcOrd="3" destOrd="0" presId="urn:microsoft.com/office/officeart/2005/8/layout/list1"/>
    <dgm:cxn modelId="{10516DDB-064D-C54E-B0FE-0BE0FC3F79F7}" type="presParOf" srcId="{A5AE87FA-8100-A34A-B7AD-B6979AAFF530}" destId="{922808DD-6EBC-3844-BEE3-1148E63C5031}" srcOrd="4" destOrd="0" presId="urn:microsoft.com/office/officeart/2005/8/layout/list1"/>
    <dgm:cxn modelId="{19A6C773-3FF8-8945-8239-BC0D111029DB}" type="presParOf" srcId="{922808DD-6EBC-3844-BEE3-1148E63C5031}" destId="{63AE9741-9644-8A4F-A41C-B2722F465196}" srcOrd="0" destOrd="0" presId="urn:microsoft.com/office/officeart/2005/8/layout/list1"/>
    <dgm:cxn modelId="{493E4E73-D0C7-0B49-B2B9-0EE1B2D7BB0B}" type="presParOf" srcId="{922808DD-6EBC-3844-BEE3-1148E63C5031}" destId="{049C8206-A4B5-724E-B3E3-055514E4F640}" srcOrd="1" destOrd="0" presId="urn:microsoft.com/office/officeart/2005/8/layout/list1"/>
    <dgm:cxn modelId="{634A3091-AD61-B845-A5B7-F58BAECA950F}" type="presParOf" srcId="{A5AE87FA-8100-A34A-B7AD-B6979AAFF530}" destId="{441390D4-052A-8949-BE46-FEDEDF714B18}" srcOrd="5" destOrd="0" presId="urn:microsoft.com/office/officeart/2005/8/layout/list1"/>
    <dgm:cxn modelId="{03119882-6767-2049-B2D8-53D3916A9137}" type="presParOf" srcId="{A5AE87FA-8100-A34A-B7AD-B6979AAFF530}" destId="{177C6B0C-9EC7-8A4B-9693-595E5BA85392}" srcOrd="6" destOrd="0" presId="urn:microsoft.com/office/officeart/2005/8/layout/list1"/>
    <dgm:cxn modelId="{8C5C823B-DFB7-6247-8791-CB3FEE6E6614}" type="presParOf" srcId="{A5AE87FA-8100-A34A-B7AD-B6979AAFF530}" destId="{CDC401D4-6998-2D40-A675-5484869BB514}" srcOrd="7" destOrd="0" presId="urn:microsoft.com/office/officeart/2005/8/layout/list1"/>
    <dgm:cxn modelId="{5AFFC176-D6EA-3241-9258-861DAEC1D947}" type="presParOf" srcId="{A5AE87FA-8100-A34A-B7AD-B6979AAFF530}" destId="{C14E99EC-60BA-5A49-A2E3-AAF2B545DC56}" srcOrd="8" destOrd="0" presId="urn:microsoft.com/office/officeart/2005/8/layout/list1"/>
    <dgm:cxn modelId="{43734C91-0CB1-694A-BFA4-3C9C945E0D78}" type="presParOf" srcId="{C14E99EC-60BA-5A49-A2E3-AAF2B545DC56}" destId="{B1F7B6C0-4AD0-2141-B7A3-C0AEA7DF6EF6}" srcOrd="0" destOrd="0" presId="urn:microsoft.com/office/officeart/2005/8/layout/list1"/>
    <dgm:cxn modelId="{9A929BFA-1D53-8040-A06D-8CD6705A05AF}" type="presParOf" srcId="{C14E99EC-60BA-5A49-A2E3-AAF2B545DC56}" destId="{0509F58E-3F2E-8C49-84B4-D18E914CAD90}" srcOrd="1" destOrd="0" presId="urn:microsoft.com/office/officeart/2005/8/layout/list1"/>
    <dgm:cxn modelId="{B029175B-6EC1-4E46-B811-F605DEEEE10C}" type="presParOf" srcId="{A5AE87FA-8100-A34A-B7AD-B6979AAFF530}" destId="{38F129F8-62C5-1D45-A165-CABA2C84FEFA}" srcOrd="9" destOrd="0" presId="urn:microsoft.com/office/officeart/2005/8/layout/list1"/>
    <dgm:cxn modelId="{06A0C83C-D3A8-1241-9872-8FAB631CBA37}" type="presParOf" srcId="{A5AE87FA-8100-A34A-B7AD-B6979AAFF530}" destId="{BA36F59A-75C2-4445-AF6B-F7E2E9BBD8C7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52C0516C-B13E-1043-A298-33EA116DC4A4}" type="doc">
      <dgm:prSet loTypeId="urn:microsoft.com/office/officeart/2005/8/layout/default#2" loCatId="list" qsTypeId="urn:microsoft.com/office/officeart/2005/8/quickstyle/simple4" qsCatId="simple" csTypeId="urn:microsoft.com/office/officeart/2005/8/colors/accent6_3" csCatId="accent6"/>
      <dgm:spPr/>
      <dgm:t>
        <a:bodyPr/>
        <a:lstStyle/>
        <a:p>
          <a:endParaRPr lang="en-US"/>
        </a:p>
      </dgm:t>
    </dgm:pt>
    <dgm:pt modelId="{2A57858C-2BBE-D04D-8DE0-52EE95C38CA9}">
      <dgm:prSet/>
      <dgm:spPr/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  <a:latin typeface="+mj-lt"/>
            </a:rPr>
            <a:t>Involves conducting an informal, pragmatic risk analysis on organization’s IT systems</a:t>
          </a:r>
          <a:endParaRPr lang="en-US" b="1" dirty="0">
            <a:solidFill>
              <a:schemeClr val="bg1"/>
            </a:solidFill>
            <a:latin typeface="+mj-lt"/>
          </a:endParaRPr>
        </a:p>
      </dgm:t>
    </dgm:pt>
    <dgm:pt modelId="{954D84FE-0261-F547-A60E-C1CC82ABA4A1}" type="parTrans" cxnId="{F257D48E-B440-D741-A6F1-453919363048}">
      <dgm:prSet/>
      <dgm:spPr/>
      <dgm:t>
        <a:bodyPr/>
        <a:lstStyle/>
        <a:p>
          <a:endParaRPr lang="en-US"/>
        </a:p>
      </dgm:t>
    </dgm:pt>
    <dgm:pt modelId="{0AE44805-AA6D-FB41-B199-CD942AED48A4}" type="sibTrans" cxnId="{F257D48E-B440-D741-A6F1-453919363048}">
      <dgm:prSet/>
      <dgm:spPr/>
      <dgm:t>
        <a:bodyPr/>
        <a:lstStyle/>
        <a:p>
          <a:endParaRPr lang="en-US"/>
        </a:p>
      </dgm:t>
    </dgm:pt>
    <dgm:pt modelId="{B20EDA8B-8B7B-D948-BF96-9FBBC3FCBD37}">
      <dgm:prSet/>
      <dgm:spPr/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  <a:latin typeface="+mj-lt"/>
            </a:rPr>
            <a:t>Exploits knowledge and expertise of analyst</a:t>
          </a:r>
          <a:endParaRPr lang="en-US" b="1" dirty="0">
            <a:solidFill>
              <a:schemeClr val="bg1"/>
            </a:solidFill>
            <a:latin typeface="+mj-lt"/>
          </a:endParaRPr>
        </a:p>
      </dgm:t>
    </dgm:pt>
    <dgm:pt modelId="{7D01EB28-4B62-DC42-9FCF-8F9C33553C34}" type="parTrans" cxnId="{0DAD35D6-E934-9245-B127-F4C87F663B0E}">
      <dgm:prSet/>
      <dgm:spPr/>
      <dgm:t>
        <a:bodyPr/>
        <a:lstStyle/>
        <a:p>
          <a:endParaRPr lang="en-US"/>
        </a:p>
      </dgm:t>
    </dgm:pt>
    <dgm:pt modelId="{8FC57874-0162-4D44-AF0F-AC8A95AA8CD6}" type="sibTrans" cxnId="{0DAD35D6-E934-9245-B127-F4C87F663B0E}">
      <dgm:prSet/>
      <dgm:spPr/>
      <dgm:t>
        <a:bodyPr/>
        <a:lstStyle/>
        <a:p>
          <a:endParaRPr lang="en-US"/>
        </a:p>
      </dgm:t>
    </dgm:pt>
    <dgm:pt modelId="{AA5F80DB-A98D-B74F-A111-A31D3D5CD497}">
      <dgm:prSet/>
      <dgm:spPr/>
      <dgm:t>
        <a:bodyPr/>
        <a:lstStyle/>
        <a:p>
          <a:pPr rtl="0"/>
          <a:r>
            <a:rPr lang="en-US" b="1" smtClean="0">
              <a:solidFill>
                <a:schemeClr val="bg1"/>
              </a:solidFill>
              <a:latin typeface="+mj-lt"/>
            </a:rPr>
            <a:t>Fairly quick and cheap</a:t>
          </a:r>
          <a:endParaRPr lang="en-US" b="1">
            <a:solidFill>
              <a:schemeClr val="bg1"/>
            </a:solidFill>
            <a:latin typeface="+mj-lt"/>
          </a:endParaRPr>
        </a:p>
      </dgm:t>
    </dgm:pt>
    <dgm:pt modelId="{8FE328AD-1C02-8D4E-9E71-02BFA60C30A4}" type="parTrans" cxnId="{CFA9F622-D78E-2540-9006-FB009C9BAF34}">
      <dgm:prSet/>
      <dgm:spPr/>
      <dgm:t>
        <a:bodyPr/>
        <a:lstStyle/>
        <a:p>
          <a:endParaRPr lang="en-US"/>
        </a:p>
      </dgm:t>
    </dgm:pt>
    <dgm:pt modelId="{78CB8566-7A5F-2644-9887-08120592FBF7}" type="sibTrans" cxnId="{CFA9F622-D78E-2540-9006-FB009C9BAF34}">
      <dgm:prSet/>
      <dgm:spPr/>
      <dgm:t>
        <a:bodyPr/>
        <a:lstStyle/>
        <a:p>
          <a:endParaRPr lang="en-US"/>
        </a:p>
      </dgm:t>
    </dgm:pt>
    <dgm:pt modelId="{15FAB895-8CB9-9B49-8125-44D98B42A690}">
      <dgm:prSet/>
      <dgm:spPr/>
      <dgm:t>
        <a:bodyPr/>
        <a:lstStyle/>
        <a:p>
          <a:pPr rtl="0"/>
          <a:r>
            <a:rPr lang="en-US" b="1" smtClean="0">
              <a:solidFill>
                <a:schemeClr val="bg1"/>
              </a:solidFill>
              <a:latin typeface="+mj-lt"/>
            </a:rPr>
            <a:t>Judgments can be made about vulnerabilities and risks that baseline approach would not address</a:t>
          </a:r>
          <a:endParaRPr lang="en-US" b="1">
            <a:solidFill>
              <a:schemeClr val="bg1"/>
            </a:solidFill>
            <a:latin typeface="+mj-lt"/>
          </a:endParaRPr>
        </a:p>
      </dgm:t>
    </dgm:pt>
    <dgm:pt modelId="{563DE47D-4BF9-F04B-9AE8-379D146BD73D}" type="parTrans" cxnId="{8B3D4D45-B486-7C4B-B976-73F60BAF6DD9}">
      <dgm:prSet/>
      <dgm:spPr/>
      <dgm:t>
        <a:bodyPr/>
        <a:lstStyle/>
        <a:p>
          <a:endParaRPr lang="en-US"/>
        </a:p>
      </dgm:t>
    </dgm:pt>
    <dgm:pt modelId="{5917F969-3FD8-2049-81EC-E3562957CBE2}" type="sibTrans" cxnId="{8B3D4D45-B486-7C4B-B976-73F60BAF6DD9}">
      <dgm:prSet/>
      <dgm:spPr/>
      <dgm:t>
        <a:bodyPr/>
        <a:lstStyle/>
        <a:p>
          <a:endParaRPr lang="en-US"/>
        </a:p>
      </dgm:t>
    </dgm:pt>
    <dgm:pt modelId="{19DC7F8E-B240-264F-8C11-7BED88072C63}">
      <dgm:prSet/>
      <dgm:spPr/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  <a:latin typeface="+mj-lt"/>
            </a:rPr>
            <a:t>Some risks may be incorrectly assessed</a:t>
          </a:r>
          <a:endParaRPr lang="en-US" b="1" dirty="0">
            <a:solidFill>
              <a:schemeClr val="bg1"/>
            </a:solidFill>
            <a:latin typeface="+mj-lt"/>
          </a:endParaRPr>
        </a:p>
      </dgm:t>
    </dgm:pt>
    <dgm:pt modelId="{48BFF6BE-F928-AC4C-A2E1-179D534BF446}" type="parTrans" cxnId="{CCAC4BFA-3716-3741-BA24-5B5153FF97F2}">
      <dgm:prSet/>
      <dgm:spPr/>
      <dgm:t>
        <a:bodyPr/>
        <a:lstStyle/>
        <a:p>
          <a:endParaRPr lang="en-US"/>
        </a:p>
      </dgm:t>
    </dgm:pt>
    <dgm:pt modelId="{BE7B2E5A-4769-E74D-997C-F27D696B6102}" type="sibTrans" cxnId="{CCAC4BFA-3716-3741-BA24-5B5153FF97F2}">
      <dgm:prSet/>
      <dgm:spPr/>
      <dgm:t>
        <a:bodyPr/>
        <a:lstStyle/>
        <a:p>
          <a:endParaRPr lang="en-US"/>
        </a:p>
      </dgm:t>
    </dgm:pt>
    <dgm:pt modelId="{BD28DBB6-C4DD-D74F-BEF0-3A4C1CF73D9A}">
      <dgm:prSet/>
      <dgm:spPr/>
      <dgm:t>
        <a:bodyPr/>
        <a:lstStyle/>
        <a:p>
          <a:pPr rtl="0"/>
          <a:r>
            <a:rPr lang="en-US" b="1" smtClean="0">
              <a:solidFill>
                <a:schemeClr val="bg1"/>
              </a:solidFill>
              <a:latin typeface="+mj-lt"/>
            </a:rPr>
            <a:t>Skewed by analyst’s views, varies over time</a:t>
          </a:r>
          <a:endParaRPr lang="en-US" b="1">
            <a:solidFill>
              <a:schemeClr val="bg1"/>
            </a:solidFill>
            <a:latin typeface="+mj-lt"/>
          </a:endParaRPr>
        </a:p>
      </dgm:t>
    </dgm:pt>
    <dgm:pt modelId="{AD645BF4-A838-7946-A9D0-29942EC23D93}" type="parTrans" cxnId="{A4CADF72-86F4-B24C-BA62-1A0D2AE697C4}">
      <dgm:prSet/>
      <dgm:spPr/>
      <dgm:t>
        <a:bodyPr/>
        <a:lstStyle/>
        <a:p>
          <a:endParaRPr lang="en-US"/>
        </a:p>
      </dgm:t>
    </dgm:pt>
    <dgm:pt modelId="{3430F276-F137-B548-9657-0E956A1E8718}" type="sibTrans" cxnId="{A4CADF72-86F4-B24C-BA62-1A0D2AE697C4}">
      <dgm:prSet/>
      <dgm:spPr/>
      <dgm:t>
        <a:bodyPr/>
        <a:lstStyle/>
        <a:p>
          <a:endParaRPr lang="en-US"/>
        </a:p>
      </dgm:t>
    </dgm:pt>
    <dgm:pt modelId="{BFFEF84E-5E1E-F549-974D-E52A7D42E9E2}">
      <dgm:prSet/>
      <dgm:spPr/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  <a:latin typeface="+mj-lt"/>
            </a:rPr>
            <a:t>Suitable for small to medium sized organizations where IT systems are not necessarily essential</a:t>
          </a:r>
          <a:endParaRPr lang="en-US" b="1" dirty="0">
            <a:solidFill>
              <a:schemeClr val="bg1"/>
            </a:solidFill>
            <a:latin typeface="+mj-lt"/>
          </a:endParaRPr>
        </a:p>
      </dgm:t>
    </dgm:pt>
    <dgm:pt modelId="{A10B8917-C818-A947-9094-A9F3FCB1AD66}" type="parTrans" cxnId="{FE5AB739-4FF1-2142-99A6-9FFDBE45F00F}">
      <dgm:prSet/>
      <dgm:spPr/>
      <dgm:t>
        <a:bodyPr/>
        <a:lstStyle/>
        <a:p>
          <a:endParaRPr lang="en-US"/>
        </a:p>
      </dgm:t>
    </dgm:pt>
    <dgm:pt modelId="{460ACD97-3BDA-EA45-82A3-33B872591177}" type="sibTrans" cxnId="{FE5AB739-4FF1-2142-99A6-9FFDBE45F00F}">
      <dgm:prSet/>
      <dgm:spPr/>
      <dgm:t>
        <a:bodyPr/>
        <a:lstStyle/>
        <a:p>
          <a:endParaRPr lang="en-US"/>
        </a:p>
      </dgm:t>
    </dgm:pt>
    <dgm:pt modelId="{41995EC5-A2F8-D64C-83F8-E02A14283D59}" type="pres">
      <dgm:prSet presAssocID="{52C0516C-B13E-1043-A298-33EA116DC4A4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76AD136-B7C9-274B-BAA3-ED6F6C9CCA25}" type="pres">
      <dgm:prSet presAssocID="{2A57858C-2BBE-D04D-8DE0-52EE95C38CA9}" presName="node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6A36EEC-7861-0643-B2D3-4DB2D14D2BAC}" type="pres">
      <dgm:prSet presAssocID="{0AE44805-AA6D-FB41-B199-CD942AED48A4}" presName="sibTrans" presStyleCnt="0"/>
      <dgm:spPr/>
    </dgm:pt>
    <dgm:pt modelId="{DBDFDA52-54DF-FD4F-AF18-F58A40344FFD}" type="pres">
      <dgm:prSet presAssocID="{B20EDA8B-8B7B-D948-BF96-9FBBC3FCBD37}" presName="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9D54C8F-A7E8-234D-9F00-D7A879C40D04}" type="pres">
      <dgm:prSet presAssocID="{8FC57874-0162-4D44-AF0F-AC8A95AA8CD6}" presName="sibTrans" presStyleCnt="0"/>
      <dgm:spPr/>
    </dgm:pt>
    <dgm:pt modelId="{691FA8D8-FAA7-5A43-8034-FB5E02C27D1C}" type="pres">
      <dgm:prSet presAssocID="{AA5F80DB-A98D-B74F-A111-A31D3D5CD497}" presName="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F738295-FAD5-3146-B215-DA2C34D4BCC1}" type="pres">
      <dgm:prSet presAssocID="{78CB8566-7A5F-2644-9887-08120592FBF7}" presName="sibTrans" presStyleCnt="0"/>
      <dgm:spPr/>
    </dgm:pt>
    <dgm:pt modelId="{43F73BA4-37E8-5C43-958E-410D6A2C3C31}" type="pres">
      <dgm:prSet presAssocID="{15FAB895-8CB9-9B49-8125-44D98B42A690}" presName="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D9A8E77-A076-BA4C-AA92-06301CFB20F6}" type="pres">
      <dgm:prSet presAssocID="{5917F969-3FD8-2049-81EC-E3562957CBE2}" presName="sibTrans" presStyleCnt="0"/>
      <dgm:spPr/>
    </dgm:pt>
    <dgm:pt modelId="{AEEE60DB-6458-F746-A183-1711429D5185}" type="pres">
      <dgm:prSet presAssocID="{19DC7F8E-B240-264F-8C11-7BED88072C63}" presName="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C651A72-DDCD-FE4C-B127-A3A66DAFEF99}" type="pres">
      <dgm:prSet presAssocID="{BE7B2E5A-4769-E74D-997C-F27D696B6102}" presName="sibTrans" presStyleCnt="0"/>
      <dgm:spPr/>
    </dgm:pt>
    <dgm:pt modelId="{79EB3C42-4ABA-5C4E-8FBD-D211A4BD5743}" type="pres">
      <dgm:prSet presAssocID="{BD28DBB6-C4DD-D74F-BEF0-3A4C1CF73D9A}" presName="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1DFF456-B843-7541-B349-995EF782AB67}" type="pres">
      <dgm:prSet presAssocID="{3430F276-F137-B548-9657-0E956A1E8718}" presName="sibTrans" presStyleCnt="0"/>
      <dgm:spPr/>
    </dgm:pt>
    <dgm:pt modelId="{7E7614A5-6B20-E94D-95D9-EF0CD561E626}" type="pres">
      <dgm:prSet presAssocID="{BFFEF84E-5E1E-F549-974D-E52A7D42E9E2}" presName="node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18E3FF2-AEDA-EA44-B635-03663005ED0C}" type="presOf" srcId="{52C0516C-B13E-1043-A298-33EA116DC4A4}" destId="{41995EC5-A2F8-D64C-83F8-E02A14283D59}" srcOrd="0" destOrd="0" presId="urn:microsoft.com/office/officeart/2005/8/layout/default#2"/>
    <dgm:cxn modelId="{0DAD35D6-E934-9245-B127-F4C87F663B0E}" srcId="{52C0516C-B13E-1043-A298-33EA116DC4A4}" destId="{B20EDA8B-8B7B-D948-BF96-9FBBC3FCBD37}" srcOrd="1" destOrd="0" parTransId="{7D01EB28-4B62-DC42-9FCF-8F9C33553C34}" sibTransId="{8FC57874-0162-4D44-AF0F-AC8A95AA8CD6}"/>
    <dgm:cxn modelId="{497ED328-E2A6-E34B-80A0-FC20C0882F90}" type="presOf" srcId="{BD28DBB6-C4DD-D74F-BEF0-3A4C1CF73D9A}" destId="{79EB3C42-4ABA-5C4E-8FBD-D211A4BD5743}" srcOrd="0" destOrd="0" presId="urn:microsoft.com/office/officeart/2005/8/layout/default#2"/>
    <dgm:cxn modelId="{4F90F179-5BD5-5D43-BC74-57BD6AFA301D}" type="presOf" srcId="{19DC7F8E-B240-264F-8C11-7BED88072C63}" destId="{AEEE60DB-6458-F746-A183-1711429D5185}" srcOrd="0" destOrd="0" presId="urn:microsoft.com/office/officeart/2005/8/layout/default#2"/>
    <dgm:cxn modelId="{CCAC4BFA-3716-3741-BA24-5B5153FF97F2}" srcId="{52C0516C-B13E-1043-A298-33EA116DC4A4}" destId="{19DC7F8E-B240-264F-8C11-7BED88072C63}" srcOrd="4" destOrd="0" parTransId="{48BFF6BE-F928-AC4C-A2E1-179D534BF446}" sibTransId="{BE7B2E5A-4769-E74D-997C-F27D696B6102}"/>
    <dgm:cxn modelId="{F257D48E-B440-D741-A6F1-453919363048}" srcId="{52C0516C-B13E-1043-A298-33EA116DC4A4}" destId="{2A57858C-2BBE-D04D-8DE0-52EE95C38CA9}" srcOrd="0" destOrd="0" parTransId="{954D84FE-0261-F547-A60E-C1CC82ABA4A1}" sibTransId="{0AE44805-AA6D-FB41-B199-CD942AED48A4}"/>
    <dgm:cxn modelId="{CFA9F622-D78E-2540-9006-FB009C9BAF34}" srcId="{52C0516C-B13E-1043-A298-33EA116DC4A4}" destId="{AA5F80DB-A98D-B74F-A111-A31D3D5CD497}" srcOrd="2" destOrd="0" parTransId="{8FE328AD-1C02-8D4E-9E71-02BFA60C30A4}" sibTransId="{78CB8566-7A5F-2644-9887-08120592FBF7}"/>
    <dgm:cxn modelId="{A4CADF72-86F4-B24C-BA62-1A0D2AE697C4}" srcId="{52C0516C-B13E-1043-A298-33EA116DC4A4}" destId="{BD28DBB6-C4DD-D74F-BEF0-3A4C1CF73D9A}" srcOrd="5" destOrd="0" parTransId="{AD645BF4-A838-7946-A9D0-29942EC23D93}" sibTransId="{3430F276-F137-B548-9657-0E956A1E8718}"/>
    <dgm:cxn modelId="{6F15FA2C-189F-3944-AEB7-2B11ABEB02E5}" type="presOf" srcId="{BFFEF84E-5E1E-F549-974D-E52A7D42E9E2}" destId="{7E7614A5-6B20-E94D-95D9-EF0CD561E626}" srcOrd="0" destOrd="0" presId="urn:microsoft.com/office/officeart/2005/8/layout/default#2"/>
    <dgm:cxn modelId="{3810ADCE-5681-954E-B5C5-0CA1BFF23B56}" type="presOf" srcId="{15FAB895-8CB9-9B49-8125-44D98B42A690}" destId="{43F73BA4-37E8-5C43-958E-410D6A2C3C31}" srcOrd="0" destOrd="0" presId="urn:microsoft.com/office/officeart/2005/8/layout/default#2"/>
    <dgm:cxn modelId="{8B3D4D45-B486-7C4B-B976-73F60BAF6DD9}" srcId="{52C0516C-B13E-1043-A298-33EA116DC4A4}" destId="{15FAB895-8CB9-9B49-8125-44D98B42A690}" srcOrd="3" destOrd="0" parTransId="{563DE47D-4BF9-F04B-9AE8-379D146BD73D}" sibTransId="{5917F969-3FD8-2049-81EC-E3562957CBE2}"/>
    <dgm:cxn modelId="{86702834-F18E-5642-8D38-5817B5E156BE}" type="presOf" srcId="{2A57858C-2BBE-D04D-8DE0-52EE95C38CA9}" destId="{176AD136-B7C9-274B-BAA3-ED6F6C9CCA25}" srcOrd="0" destOrd="0" presId="urn:microsoft.com/office/officeart/2005/8/layout/default#2"/>
    <dgm:cxn modelId="{C3DAE7F1-EFF1-D241-BF1C-39643BA1446E}" type="presOf" srcId="{B20EDA8B-8B7B-D948-BF96-9FBBC3FCBD37}" destId="{DBDFDA52-54DF-FD4F-AF18-F58A40344FFD}" srcOrd="0" destOrd="0" presId="urn:microsoft.com/office/officeart/2005/8/layout/default#2"/>
    <dgm:cxn modelId="{FE5AB739-4FF1-2142-99A6-9FFDBE45F00F}" srcId="{52C0516C-B13E-1043-A298-33EA116DC4A4}" destId="{BFFEF84E-5E1E-F549-974D-E52A7D42E9E2}" srcOrd="6" destOrd="0" parTransId="{A10B8917-C818-A947-9094-A9F3FCB1AD66}" sibTransId="{460ACD97-3BDA-EA45-82A3-33B872591177}"/>
    <dgm:cxn modelId="{1053C05C-194F-0740-AFF0-01ED4ADEAD7E}" type="presOf" srcId="{AA5F80DB-A98D-B74F-A111-A31D3D5CD497}" destId="{691FA8D8-FAA7-5A43-8034-FB5E02C27D1C}" srcOrd="0" destOrd="0" presId="urn:microsoft.com/office/officeart/2005/8/layout/default#2"/>
    <dgm:cxn modelId="{4A1BC112-3BF7-BD42-8B74-C324F9CEC7BE}" type="presParOf" srcId="{41995EC5-A2F8-D64C-83F8-E02A14283D59}" destId="{176AD136-B7C9-274B-BAA3-ED6F6C9CCA25}" srcOrd="0" destOrd="0" presId="urn:microsoft.com/office/officeart/2005/8/layout/default#2"/>
    <dgm:cxn modelId="{D2BD6D2D-2753-B241-B1C9-EEA0CC5E4EF9}" type="presParOf" srcId="{41995EC5-A2F8-D64C-83F8-E02A14283D59}" destId="{56A36EEC-7861-0643-B2D3-4DB2D14D2BAC}" srcOrd="1" destOrd="0" presId="urn:microsoft.com/office/officeart/2005/8/layout/default#2"/>
    <dgm:cxn modelId="{C89D8A9C-64A9-F541-8FEF-C771BE0AC29B}" type="presParOf" srcId="{41995EC5-A2F8-D64C-83F8-E02A14283D59}" destId="{DBDFDA52-54DF-FD4F-AF18-F58A40344FFD}" srcOrd="2" destOrd="0" presId="urn:microsoft.com/office/officeart/2005/8/layout/default#2"/>
    <dgm:cxn modelId="{96DAC60F-D970-4241-A98B-ADD64ADFAB38}" type="presParOf" srcId="{41995EC5-A2F8-D64C-83F8-E02A14283D59}" destId="{49D54C8F-A7E8-234D-9F00-D7A879C40D04}" srcOrd="3" destOrd="0" presId="urn:microsoft.com/office/officeart/2005/8/layout/default#2"/>
    <dgm:cxn modelId="{55D38821-7945-BD48-8506-C609E670E8DE}" type="presParOf" srcId="{41995EC5-A2F8-D64C-83F8-E02A14283D59}" destId="{691FA8D8-FAA7-5A43-8034-FB5E02C27D1C}" srcOrd="4" destOrd="0" presId="urn:microsoft.com/office/officeart/2005/8/layout/default#2"/>
    <dgm:cxn modelId="{3634765F-EEE3-2044-9CAB-438A49896872}" type="presParOf" srcId="{41995EC5-A2F8-D64C-83F8-E02A14283D59}" destId="{4F738295-FAD5-3146-B215-DA2C34D4BCC1}" srcOrd="5" destOrd="0" presId="urn:microsoft.com/office/officeart/2005/8/layout/default#2"/>
    <dgm:cxn modelId="{0B8F2FDB-9B73-5348-AFA6-A4D6EF398F88}" type="presParOf" srcId="{41995EC5-A2F8-D64C-83F8-E02A14283D59}" destId="{43F73BA4-37E8-5C43-958E-410D6A2C3C31}" srcOrd="6" destOrd="0" presId="urn:microsoft.com/office/officeart/2005/8/layout/default#2"/>
    <dgm:cxn modelId="{4CD73401-C7C6-2447-8E70-5AAFDC9457CB}" type="presParOf" srcId="{41995EC5-A2F8-D64C-83F8-E02A14283D59}" destId="{5D9A8E77-A076-BA4C-AA92-06301CFB20F6}" srcOrd="7" destOrd="0" presId="urn:microsoft.com/office/officeart/2005/8/layout/default#2"/>
    <dgm:cxn modelId="{9D0AD352-9142-2F4B-A8DE-618B22C0D05B}" type="presParOf" srcId="{41995EC5-A2F8-D64C-83F8-E02A14283D59}" destId="{AEEE60DB-6458-F746-A183-1711429D5185}" srcOrd="8" destOrd="0" presId="urn:microsoft.com/office/officeart/2005/8/layout/default#2"/>
    <dgm:cxn modelId="{2C625DED-404C-7945-96BD-7BCFAD5760DE}" type="presParOf" srcId="{41995EC5-A2F8-D64C-83F8-E02A14283D59}" destId="{1C651A72-DDCD-FE4C-B127-A3A66DAFEF99}" srcOrd="9" destOrd="0" presId="urn:microsoft.com/office/officeart/2005/8/layout/default#2"/>
    <dgm:cxn modelId="{418EE08C-AFB5-CF4C-B551-D478AA33AEA8}" type="presParOf" srcId="{41995EC5-A2F8-D64C-83F8-E02A14283D59}" destId="{79EB3C42-4ABA-5C4E-8FBD-D211A4BD5743}" srcOrd="10" destOrd="0" presId="urn:microsoft.com/office/officeart/2005/8/layout/default#2"/>
    <dgm:cxn modelId="{312C72DF-064B-054B-936C-87F1FAE3C639}" type="presParOf" srcId="{41995EC5-A2F8-D64C-83F8-E02A14283D59}" destId="{11DFF456-B843-7541-B349-995EF782AB67}" srcOrd="11" destOrd="0" presId="urn:microsoft.com/office/officeart/2005/8/layout/default#2"/>
    <dgm:cxn modelId="{F2BA4720-58D0-534A-A614-A3DEA7BFA1C6}" type="presParOf" srcId="{41995EC5-A2F8-D64C-83F8-E02A14283D59}" destId="{7E7614A5-6B20-E94D-95D9-EF0CD561E626}" srcOrd="12" destOrd="0" presId="urn:microsoft.com/office/officeart/2005/8/layout/default#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7B306831-501C-744A-B6BA-13FDC38DC6BD}" type="doc">
      <dgm:prSet loTypeId="urn:microsoft.com/office/officeart/2005/8/layout/bProcess2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976C512-6D78-EF45-8BFD-85338934E327}">
      <dgm:prSet custT="1"/>
      <dgm:spPr>
        <a:solidFill>
          <a:schemeClr val="accent3">
            <a:lumMod val="75000"/>
          </a:schemeClr>
        </a:solidFill>
      </dgm:spPr>
      <dgm:t>
        <a:bodyPr/>
        <a:lstStyle/>
        <a:p>
          <a:pPr rtl="0"/>
          <a:r>
            <a:rPr lang="en-US" sz="1600" dirty="0" smtClean="0">
              <a:solidFill>
                <a:schemeClr val="bg1"/>
              </a:solidFill>
            </a:rPr>
            <a:t>Most comprehensive approach</a:t>
          </a:r>
          <a:endParaRPr lang="en-US" sz="1600" dirty="0">
            <a:solidFill>
              <a:schemeClr val="bg1"/>
            </a:solidFill>
          </a:endParaRPr>
        </a:p>
      </dgm:t>
    </dgm:pt>
    <dgm:pt modelId="{123210EE-F413-1F40-BD4A-35483A90BFD2}" type="parTrans" cxnId="{75639DD6-97B9-1F4A-9276-BD1A6AD7A3F1}">
      <dgm:prSet/>
      <dgm:spPr/>
      <dgm:t>
        <a:bodyPr/>
        <a:lstStyle/>
        <a:p>
          <a:endParaRPr lang="en-US"/>
        </a:p>
      </dgm:t>
    </dgm:pt>
    <dgm:pt modelId="{8642C2C7-2A6A-3B40-AAB5-1CE827E1F17C}" type="sibTrans" cxnId="{75639DD6-97B9-1F4A-9276-BD1A6AD7A3F1}">
      <dgm:prSet/>
      <dgm:spPr>
        <a:solidFill>
          <a:schemeClr val="accent3">
            <a:lumMod val="40000"/>
            <a:lumOff val="60000"/>
          </a:schemeClr>
        </a:solidFill>
      </dgm:spPr>
      <dgm:t>
        <a:bodyPr/>
        <a:lstStyle/>
        <a:p>
          <a:endParaRPr lang="en-US"/>
        </a:p>
      </dgm:t>
    </dgm:pt>
    <dgm:pt modelId="{1F8F7222-FE0E-C84F-9969-C2F850D79809}">
      <dgm:prSet custT="1"/>
      <dgm:spPr>
        <a:solidFill>
          <a:schemeClr val="accent5">
            <a:lumMod val="75000"/>
          </a:schemeClr>
        </a:solidFill>
      </dgm:spPr>
      <dgm:t>
        <a:bodyPr/>
        <a:lstStyle/>
        <a:p>
          <a:pPr rtl="0"/>
          <a:r>
            <a:rPr lang="en-US" sz="1600" dirty="0" smtClean="0">
              <a:solidFill>
                <a:schemeClr val="bg1"/>
              </a:solidFill>
            </a:rPr>
            <a:t>Assess using formal structured process</a:t>
          </a:r>
          <a:endParaRPr lang="en-US" sz="1600" dirty="0">
            <a:solidFill>
              <a:schemeClr val="bg1"/>
            </a:solidFill>
          </a:endParaRPr>
        </a:p>
      </dgm:t>
    </dgm:pt>
    <dgm:pt modelId="{DF1B64D8-811B-7149-97F8-59FD693B852F}" type="parTrans" cxnId="{F3B3D3EC-146E-BA4D-9B65-73609B2E1E0B}">
      <dgm:prSet/>
      <dgm:spPr/>
      <dgm:t>
        <a:bodyPr/>
        <a:lstStyle/>
        <a:p>
          <a:endParaRPr lang="en-US"/>
        </a:p>
      </dgm:t>
    </dgm:pt>
    <dgm:pt modelId="{A637DB56-562A-1049-995C-CC4ABCD3F16C}" type="sibTrans" cxnId="{F3B3D3EC-146E-BA4D-9B65-73609B2E1E0B}">
      <dgm:prSet/>
      <dgm:spPr>
        <a:solidFill>
          <a:schemeClr val="accent5">
            <a:lumMod val="40000"/>
            <a:lumOff val="60000"/>
          </a:schemeClr>
        </a:solidFill>
      </dgm:spPr>
      <dgm:t>
        <a:bodyPr/>
        <a:lstStyle/>
        <a:p>
          <a:endParaRPr lang="en-US"/>
        </a:p>
      </dgm:t>
    </dgm:pt>
    <dgm:pt modelId="{B6628E05-AD78-B241-BAEA-76208CDCCFF1}">
      <dgm:prSet custT="1"/>
      <dgm:spPr>
        <a:solidFill>
          <a:schemeClr val="accent5">
            <a:lumMod val="75000"/>
          </a:schemeClr>
        </a:solidFill>
      </dgm:spPr>
      <dgm:t>
        <a:bodyPr/>
        <a:lstStyle/>
        <a:p>
          <a:pPr rtl="0"/>
          <a:r>
            <a:rPr lang="en-US" sz="1050" smtClean="0">
              <a:solidFill>
                <a:schemeClr val="bg1"/>
              </a:solidFill>
            </a:rPr>
            <a:t>Number of stages</a:t>
          </a:r>
          <a:endParaRPr lang="en-US" sz="1050">
            <a:solidFill>
              <a:schemeClr val="bg1"/>
            </a:solidFill>
          </a:endParaRPr>
        </a:p>
      </dgm:t>
    </dgm:pt>
    <dgm:pt modelId="{BC51572F-1363-BC4F-9C1A-E2BBB1F792CD}" type="parTrans" cxnId="{F6EB105F-94AD-AD4A-9AE1-C47155AE688B}">
      <dgm:prSet/>
      <dgm:spPr/>
      <dgm:t>
        <a:bodyPr/>
        <a:lstStyle/>
        <a:p>
          <a:endParaRPr lang="en-US"/>
        </a:p>
      </dgm:t>
    </dgm:pt>
    <dgm:pt modelId="{084486BD-8DC1-664C-A53A-2D36CA213EBA}" type="sibTrans" cxnId="{F6EB105F-94AD-AD4A-9AE1-C47155AE688B}">
      <dgm:prSet/>
      <dgm:spPr/>
      <dgm:t>
        <a:bodyPr/>
        <a:lstStyle/>
        <a:p>
          <a:endParaRPr lang="en-US"/>
        </a:p>
      </dgm:t>
    </dgm:pt>
    <dgm:pt modelId="{C4FE0C56-2D9C-7D4B-AF84-9783DDFEE1F8}">
      <dgm:prSet custT="1"/>
      <dgm:spPr>
        <a:solidFill>
          <a:schemeClr val="accent5">
            <a:lumMod val="75000"/>
          </a:schemeClr>
        </a:solidFill>
      </dgm:spPr>
      <dgm:t>
        <a:bodyPr/>
        <a:lstStyle/>
        <a:p>
          <a:pPr rtl="0"/>
          <a:r>
            <a:rPr lang="en-US" sz="1050" dirty="0" smtClean="0">
              <a:solidFill>
                <a:schemeClr val="bg1"/>
              </a:solidFill>
            </a:rPr>
            <a:t>Identify threats and vulnerabilities to assets</a:t>
          </a:r>
          <a:endParaRPr lang="en-US" sz="1050" dirty="0">
            <a:solidFill>
              <a:schemeClr val="bg1"/>
            </a:solidFill>
          </a:endParaRPr>
        </a:p>
      </dgm:t>
    </dgm:pt>
    <dgm:pt modelId="{247D60A8-E8D6-D843-A856-689E43050E1E}" type="parTrans" cxnId="{2F03B45C-E174-7144-B209-99B395CA21C0}">
      <dgm:prSet/>
      <dgm:spPr/>
      <dgm:t>
        <a:bodyPr/>
        <a:lstStyle/>
        <a:p>
          <a:endParaRPr lang="en-US"/>
        </a:p>
      </dgm:t>
    </dgm:pt>
    <dgm:pt modelId="{D5F6E286-06DB-CE44-BA27-9A33E76199FB}" type="sibTrans" cxnId="{2F03B45C-E174-7144-B209-99B395CA21C0}">
      <dgm:prSet/>
      <dgm:spPr/>
      <dgm:t>
        <a:bodyPr/>
        <a:lstStyle/>
        <a:p>
          <a:endParaRPr lang="en-US"/>
        </a:p>
      </dgm:t>
    </dgm:pt>
    <dgm:pt modelId="{F6A2A980-E4D5-7547-B271-56165A9038C0}">
      <dgm:prSet custT="1"/>
      <dgm:spPr>
        <a:solidFill>
          <a:schemeClr val="accent5">
            <a:lumMod val="75000"/>
          </a:schemeClr>
        </a:solidFill>
      </dgm:spPr>
      <dgm:t>
        <a:bodyPr/>
        <a:lstStyle/>
        <a:p>
          <a:pPr rtl="0"/>
          <a:r>
            <a:rPr lang="en-US" sz="1050" dirty="0" smtClean="0">
              <a:solidFill>
                <a:schemeClr val="bg1"/>
              </a:solidFill>
            </a:rPr>
            <a:t>Identify likelihood of risk occurring and consequences</a:t>
          </a:r>
          <a:endParaRPr lang="en-US" sz="1050" dirty="0">
            <a:solidFill>
              <a:schemeClr val="bg1"/>
            </a:solidFill>
          </a:endParaRPr>
        </a:p>
      </dgm:t>
    </dgm:pt>
    <dgm:pt modelId="{B9596831-EEF0-FC45-A0D5-97C1DDDFC03E}" type="parTrans" cxnId="{C4DC1BD5-CEB5-A648-85F7-7C4CFEFD4127}">
      <dgm:prSet/>
      <dgm:spPr/>
      <dgm:t>
        <a:bodyPr/>
        <a:lstStyle/>
        <a:p>
          <a:endParaRPr lang="en-US"/>
        </a:p>
      </dgm:t>
    </dgm:pt>
    <dgm:pt modelId="{43D58E3C-2E78-A443-8E49-C03D599EB7D0}" type="sibTrans" cxnId="{C4DC1BD5-CEB5-A648-85F7-7C4CFEFD4127}">
      <dgm:prSet/>
      <dgm:spPr/>
      <dgm:t>
        <a:bodyPr/>
        <a:lstStyle/>
        <a:p>
          <a:endParaRPr lang="en-US"/>
        </a:p>
      </dgm:t>
    </dgm:pt>
    <dgm:pt modelId="{436A6D52-8FFE-6A43-BDF5-404EF9EDF8D9}">
      <dgm:prSet custT="1"/>
      <dgm:spPr>
        <a:solidFill>
          <a:schemeClr val="accent3">
            <a:lumMod val="75000"/>
          </a:schemeClr>
        </a:solidFill>
      </dgm:spPr>
      <dgm:t>
        <a:bodyPr/>
        <a:lstStyle/>
        <a:p>
          <a:pPr rtl="0"/>
          <a:r>
            <a:rPr lang="en-US" sz="1600" dirty="0" smtClean="0">
              <a:solidFill>
                <a:schemeClr val="bg1"/>
              </a:solidFill>
            </a:rPr>
            <a:t>Significant cost in time, resources, expertise</a:t>
          </a:r>
          <a:endParaRPr lang="en-US" sz="1600" dirty="0">
            <a:solidFill>
              <a:schemeClr val="bg1"/>
            </a:solidFill>
          </a:endParaRPr>
        </a:p>
      </dgm:t>
    </dgm:pt>
    <dgm:pt modelId="{496AF032-5107-F845-8335-F34B97D2D9E8}" type="parTrans" cxnId="{FF929274-27F8-7946-8DC8-CBB8C75C5A61}">
      <dgm:prSet/>
      <dgm:spPr/>
      <dgm:t>
        <a:bodyPr/>
        <a:lstStyle/>
        <a:p>
          <a:endParaRPr lang="en-US"/>
        </a:p>
      </dgm:t>
    </dgm:pt>
    <dgm:pt modelId="{14FEE2ED-6737-D645-B144-12B948D121E2}" type="sibTrans" cxnId="{FF929274-27F8-7946-8DC8-CBB8C75C5A61}">
      <dgm:prSet/>
      <dgm:spPr>
        <a:solidFill>
          <a:schemeClr val="accent3">
            <a:lumMod val="40000"/>
            <a:lumOff val="60000"/>
          </a:schemeClr>
        </a:solidFill>
      </dgm:spPr>
      <dgm:t>
        <a:bodyPr/>
        <a:lstStyle/>
        <a:p>
          <a:endParaRPr lang="en-US"/>
        </a:p>
      </dgm:t>
    </dgm:pt>
    <dgm:pt modelId="{B8EE02E0-0D6A-0245-817E-3C9CF2387A63}">
      <dgm:prSet custT="1"/>
      <dgm:spPr>
        <a:solidFill>
          <a:schemeClr val="accent5">
            <a:lumMod val="75000"/>
          </a:schemeClr>
        </a:solidFill>
      </dgm:spPr>
      <dgm:t>
        <a:bodyPr/>
        <a:lstStyle/>
        <a:p>
          <a:pPr rtl="0"/>
          <a:r>
            <a:rPr lang="en-US" sz="1600" dirty="0" smtClean="0">
              <a:solidFill>
                <a:schemeClr val="bg1"/>
              </a:solidFill>
            </a:rPr>
            <a:t>May be a legal requirement to use</a:t>
          </a:r>
          <a:endParaRPr lang="en-US" sz="1600" dirty="0">
            <a:solidFill>
              <a:schemeClr val="bg1"/>
            </a:solidFill>
          </a:endParaRPr>
        </a:p>
      </dgm:t>
    </dgm:pt>
    <dgm:pt modelId="{554365E0-B322-7A48-A376-9C92EE4AE6AF}" type="parTrans" cxnId="{9E660364-1B78-4B4E-809A-0871214F753D}">
      <dgm:prSet/>
      <dgm:spPr/>
      <dgm:t>
        <a:bodyPr/>
        <a:lstStyle/>
        <a:p>
          <a:endParaRPr lang="en-US"/>
        </a:p>
      </dgm:t>
    </dgm:pt>
    <dgm:pt modelId="{8D28A095-60D6-5840-B1BD-DD169646C516}" type="sibTrans" cxnId="{9E660364-1B78-4B4E-809A-0871214F753D}">
      <dgm:prSet/>
      <dgm:spPr>
        <a:solidFill>
          <a:schemeClr val="accent5">
            <a:lumMod val="40000"/>
            <a:lumOff val="60000"/>
          </a:schemeClr>
        </a:solidFill>
      </dgm:spPr>
      <dgm:t>
        <a:bodyPr/>
        <a:lstStyle/>
        <a:p>
          <a:endParaRPr lang="en-US"/>
        </a:p>
      </dgm:t>
    </dgm:pt>
    <dgm:pt modelId="{E5758F16-200B-8C46-9979-5EA185A08597}">
      <dgm:prSet custT="1"/>
      <dgm:spPr>
        <a:solidFill>
          <a:schemeClr val="accent3">
            <a:lumMod val="75000"/>
          </a:schemeClr>
        </a:solidFill>
      </dgm:spPr>
      <dgm:t>
        <a:bodyPr/>
        <a:lstStyle/>
        <a:p>
          <a:pPr rtl="0"/>
          <a:r>
            <a:rPr lang="en-US" sz="1600" dirty="0" smtClean="0">
              <a:solidFill>
                <a:schemeClr val="bg1"/>
              </a:solidFill>
            </a:rPr>
            <a:t>Suitable for large organizations with IT systems critical to their business objectives</a:t>
          </a:r>
          <a:endParaRPr lang="en-US" sz="1600" dirty="0">
            <a:solidFill>
              <a:schemeClr val="bg1"/>
            </a:solidFill>
          </a:endParaRPr>
        </a:p>
      </dgm:t>
    </dgm:pt>
    <dgm:pt modelId="{FC9CD6BF-7002-FD4D-BB16-E66F29D203DF}" type="parTrans" cxnId="{C7ED0F10-25CC-A74C-B0E7-64EEB7C85B7A}">
      <dgm:prSet/>
      <dgm:spPr/>
      <dgm:t>
        <a:bodyPr/>
        <a:lstStyle/>
        <a:p>
          <a:endParaRPr lang="en-US"/>
        </a:p>
      </dgm:t>
    </dgm:pt>
    <dgm:pt modelId="{8528B720-7975-FE40-B9D7-69F5C4DACE23}" type="sibTrans" cxnId="{C7ED0F10-25CC-A74C-B0E7-64EEB7C85B7A}">
      <dgm:prSet/>
      <dgm:spPr/>
      <dgm:t>
        <a:bodyPr/>
        <a:lstStyle/>
        <a:p>
          <a:endParaRPr lang="en-US"/>
        </a:p>
      </dgm:t>
    </dgm:pt>
    <dgm:pt modelId="{2370BEC6-A7BC-2B45-8477-FD877521809F}" type="pres">
      <dgm:prSet presAssocID="{7B306831-501C-744A-B6BA-13FDC38DC6BD}" presName="diagram" presStyleCnt="0">
        <dgm:presLayoutVars>
          <dgm:dir/>
          <dgm:resizeHandles/>
        </dgm:presLayoutVars>
      </dgm:prSet>
      <dgm:spPr/>
      <dgm:t>
        <a:bodyPr/>
        <a:lstStyle/>
        <a:p>
          <a:endParaRPr lang="en-US"/>
        </a:p>
      </dgm:t>
    </dgm:pt>
    <dgm:pt modelId="{A34A0417-83FF-8944-9F5C-3CB704F64E66}" type="pres">
      <dgm:prSet presAssocID="{3976C512-6D78-EF45-8BFD-85338934E327}" presName="firstNode" presStyleLbl="node1" presStyleIdx="0" presStyleCnt="5" custScaleX="112878" custScaleY="10827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52486F1-2831-9B4E-AD1E-6C41621B75B7}" type="pres">
      <dgm:prSet presAssocID="{8642C2C7-2A6A-3B40-AAB5-1CE827E1F17C}" presName="sibTrans" presStyleLbl="sibTrans2D1" presStyleIdx="0" presStyleCnt="4"/>
      <dgm:spPr/>
      <dgm:t>
        <a:bodyPr/>
        <a:lstStyle/>
        <a:p>
          <a:endParaRPr lang="en-US"/>
        </a:p>
      </dgm:t>
    </dgm:pt>
    <dgm:pt modelId="{78028F9B-A1E1-3844-87FA-C35D1074DD1C}" type="pres">
      <dgm:prSet presAssocID="{1F8F7222-FE0E-C84F-9969-C2F850D79809}" presName="middleNode" presStyleCnt="0"/>
      <dgm:spPr/>
    </dgm:pt>
    <dgm:pt modelId="{F4333786-CFF3-5945-A6A4-54871F365086}" type="pres">
      <dgm:prSet presAssocID="{1F8F7222-FE0E-C84F-9969-C2F850D79809}" presName="padding" presStyleLbl="node1" presStyleIdx="0" presStyleCnt="5"/>
      <dgm:spPr/>
    </dgm:pt>
    <dgm:pt modelId="{BF638F53-A61B-834F-9CC5-23FC39614272}" type="pres">
      <dgm:prSet presAssocID="{1F8F7222-FE0E-C84F-9969-C2F850D79809}" presName="shape" presStyleLbl="node1" presStyleIdx="1" presStyleCnt="5" custScaleX="219619" custScaleY="193933" custLinFactNeighborX="50980" custLinFactNeighborY="524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A83B374-49AC-E341-B08A-D2D878A1B975}" type="pres">
      <dgm:prSet presAssocID="{A637DB56-562A-1049-995C-CC4ABCD3F16C}" presName="sibTrans" presStyleLbl="sibTrans2D1" presStyleIdx="1" presStyleCnt="4" custAng="241780" custLinFactNeighborX="-19564" custLinFactNeighborY="-10837"/>
      <dgm:spPr/>
      <dgm:t>
        <a:bodyPr/>
        <a:lstStyle/>
        <a:p>
          <a:endParaRPr lang="en-US"/>
        </a:p>
      </dgm:t>
    </dgm:pt>
    <dgm:pt modelId="{2DF478EF-4A25-CA4F-BA29-064AC8AF25CE}" type="pres">
      <dgm:prSet presAssocID="{436A6D52-8FFE-6A43-BDF5-404EF9EDF8D9}" presName="middleNode" presStyleCnt="0"/>
      <dgm:spPr/>
    </dgm:pt>
    <dgm:pt modelId="{E31722F9-B88D-A942-ADC4-0CBEAF6DD00F}" type="pres">
      <dgm:prSet presAssocID="{436A6D52-8FFE-6A43-BDF5-404EF9EDF8D9}" presName="padding" presStyleLbl="node1" presStyleIdx="1" presStyleCnt="5"/>
      <dgm:spPr/>
    </dgm:pt>
    <dgm:pt modelId="{CAF40426-F7A7-EF4D-ADFF-FB0FD8581A63}" type="pres">
      <dgm:prSet presAssocID="{436A6D52-8FFE-6A43-BDF5-404EF9EDF8D9}" presName="shape" presStyleLbl="node1" presStyleIdx="2" presStyleCnt="5" custScaleX="147492" custScaleY="149567" custLinFactY="-87045" custLinFactNeighborX="-21015" custLinFactNeighborY="-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2CF94A9-1291-2D4B-8301-2A9B97CC9E70}" type="pres">
      <dgm:prSet presAssocID="{14FEE2ED-6737-D645-B144-12B948D121E2}" presName="sibTrans" presStyleLbl="sibTrans2D1" presStyleIdx="2" presStyleCnt="4"/>
      <dgm:spPr/>
      <dgm:t>
        <a:bodyPr/>
        <a:lstStyle/>
        <a:p>
          <a:endParaRPr lang="en-US"/>
        </a:p>
      </dgm:t>
    </dgm:pt>
    <dgm:pt modelId="{9FE708FE-26F5-8747-A5DB-48EFEC8397AB}" type="pres">
      <dgm:prSet presAssocID="{B8EE02E0-0D6A-0245-817E-3C9CF2387A63}" presName="middleNode" presStyleCnt="0"/>
      <dgm:spPr/>
    </dgm:pt>
    <dgm:pt modelId="{87B63B92-FB3F-5947-9FF5-99DDF24A2227}" type="pres">
      <dgm:prSet presAssocID="{B8EE02E0-0D6A-0245-817E-3C9CF2387A63}" presName="padding" presStyleLbl="node1" presStyleIdx="2" presStyleCnt="5"/>
      <dgm:spPr/>
    </dgm:pt>
    <dgm:pt modelId="{9728F9B3-AB01-474E-AE42-CBE7C9FF9B20}" type="pres">
      <dgm:prSet presAssocID="{B8EE02E0-0D6A-0245-817E-3C9CF2387A63}" presName="shape" presStyleLbl="node1" presStyleIdx="3" presStyleCnt="5" custScaleX="150738" custScaleY="149253" custLinFactX="100000" custLinFactNeighborX="106277" custLinFactNeighborY="-4090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B364CC3-BD1C-2343-8FAA-B847232E1751}" type="pres">
      <dgm:prSet presAssocID="{8D28A095-60D6-5840-B1BD-DD169646C516}" presName="sibTrans" presStyleLbl="sibTrans2D1" presStyleIdx="3" presStyleCnt="4"/>
      <dgm:spPr/>
      <dgm:t>
        <a:bodyPr/>
        <a:lstStyle/>
        <a:p>
          <a:endParaRPr lang="en-US"/>
        </a:p>
      </dgm:t>
    </dgm:pt>
    <dgm:pt modelId="{616A773E-D957-D940-8869-3683996883D3}" type="pres">
      <dgm:prSet presAssocID="{E5758F16-200B-8C46-9979-5EA185A08597}" presName="lastNode" presStyleLbl="node1" presStyleIdx="4" presStyleCnt="5" custScaleX="128154" custScaleY="124980" custLinFactY="9823" custLinFactNeighborX="-5501" custLinFactNeighborY="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4D8DD19-9E48-3943-B3B5-DA4D22D47AB3}" type="presOf" srcId="{E5758F16-200B-8C46-9979-5EA185A08597}" destId="{616A773E-D957-D940-8869-3683996883D3}" srcOrd="0" destOrd="0" presId="urn:microsoft.com/office/officeart/2005/8/layout/bProcess2"/>
    <dgm:cxn modelId="{CD9CCCDC-77B5-C440-997E-28D0A3427FF5}" type="presOf" srcId="{7B306831-501C-744A-B6BA-13FDC38DC6BD}" destId="{2370BEC6-A7BC-2B45-8477-FD877521809F}" srcOrd="0" destOrd="0" presId="urn:microsoft.com/office/officeart/2005/8/layout/bProcess2"/>
    <dgm:cxn modelId="{FF929274-27F8-7946-8DC8-CBB8C75C5A61}" srcId="{7B306831-501C-744A-B6BA-13FDC38DC6BD}" destId="{436A6D52-8FFE-6A43-BDF5-404EF9EDF8D9}" srcOrd="2" destOrd="0" parTransId="{496AF032-5107-F845-8335-F34B97D2D9E8}" sibTransId="{14FEE2ED-6737-D645-B144-12B948D121E2}"/>
    <dgm:cxn modelId="{75639DD6-97B9-1F4A-9276-BD1A6AD7A3F1}" srcId="{7B306831-501C-744A-B6BA-13FDC38DC6BD}" destId="{3976C512-6D78-EF45-8BFD-85338934E327}" srcOrd="0" destOrd="0" parTransId="{123210EE-F413-1F40-BD4A-35483A90BFD2}" sibTransId="{8642C2C7-2A6A-3B40-AAB5-1CE827E1F17C}"/>
    <dgm:cxn modelId="{F3B3D3EC-146E-BA4D-9B65-73609B2E1E0B}" srcId="{7B306831-501C-744A-B6BA-13FDC38DC6BD}" destId="{1F8F7222-FE0E-C84F-9969-C2F850D79809}" srcOrd="1" destOrd="0" parTransId="{DF1B64D8-811B-7149-97F8-59FD693B852F}" sibTransId="{A637DB56-562A-1049-995C-CC4ABCD3F16C}"/>
    <dgm:cxn modelId="{21FFB7E0-426C-0147-9C5A-42C3D8ED9E3F}" type="presOf" srcId="{A637DB56-562A-1049-995C-CC4ABCD3F16C}" destId="{6A83B374-49AC-E341-B08A-D2D878A1B975}" srcOrd="0" destOrd="0" presId="urn:microsoft.com/office/officeart/2005/8/layout/bProcess2"/>
    <dgm:cxn modelId="{9E660364-1B78-4B4E-809A-0871214F753D}" srcId="{7B306831-501C-744A-B6BA-13FDC38DC6BD}" destId="{B8EE02E0-0D6A-0245-817E-3C9CF2387A63}" srcOrd="3" destOrd="0" parTransId="{554365E0-B322-7A48-A376-9C92EE4AE6AF}" sibTransId="{8D28A095-60D6-5840-B1BD-DD169646C516}"/>
    <dgm:cxn modelId="{2F03B45C-E174-7144-B209-99B395CA21C0}" srcId="{1F8F7222-FE0E-C84F-9969-C2F850D79809}" destId="{C4FE0C56-2D9C-7D4B-AF84-9783DDFEE1F8}" srcOrd="1" destOrd="0" parTransId="{247D60A8-E8D6-D843-A856-689E43050E1E}" sibTransId="{D5F6E286-06DB-CE44-BA27-9A33E76199FB}"/>
    <dgm:cxn modelId="{079000B5-E540-6240-AFFE-FD45D9EBE7E0}" type="presOf" srcId="{3976C512-6D78-EF45-8BFD-85338934E327}" destId="{A34A0417-83FF-8944-9F5C-3CB704F64E66}" srcOrd="0" destOrd="0" presId="urn:microsoft.com/office/officeart/2005/8/layout/bProcess2"/>
    <dgm:cxn modelId="{953676F4-8CD8-8A40-B3BC-316BD2227FFE}" type="presOf" srcId="{436A6D52-8FFE-6A43-BDF5-404EF9EDF8D9}" destId="{CAF40426-F7A7-EF4D-ADFF-FB0FD8581A63}" srcOrd="0" destOrd="0" presId="urn:microsoft.com/office/officeart/2005/8/layout/bProcess2"/>
    <dgm:cxn modelId="{8A993FA8-D256-D744-8394-844855FBECE5}" type="presOf" srcId="{1F8F7222-FE0E-C84F-9969-C2F850D79809}" destId="{BF638F53-A61B-834F-9CC5-23FC39614272}" srcOrd="0" destOrd="0" presId="urn:microsoft.com/office/officeart/2005/8/layout/bProcess2"/>
    <dgm:cxn modelId="{F6EB105F-94AD-AD4A-9AE1-C47155AE688B}" srcId="{1F8F7222-FE0E-C84F-9969-C2F850D79809}" destId="{B6628E05-AD78-B241-BAEA-76208CDCCFF1}" srcOrd="0" destOrd="0" parTransId="{BC51572F-1363-BC4F-9C1A-E2BBB1F792CD}" sibTransId="{084486BD-8DC1-664C-A53A-2D36CA213EBA}"/>
    <dgm:cxn modelId="{CE7DC99F-560E-CA4F-B583-76185422B081}" type="presOf" srcId="{C4FE0C56-2D9C-7D4B-AF84-9783DDFEE1F8}" destId="{BF638F53-A61B-834F-9CC5-23FC39614272}" srcOrd="0" destOrd="2" presId="urn:microsoft.com/office/officeart/2005/8/layout/bProcess2"/>
    <dgm:cxn modelId="{2FCDF3C8-5B4D-484C-AC58-C2A11D5B0848}" type="presOf" srcId="{B8EE02E0-0D6A-0245-817E-3C9CF2387A63}" destId="{9728F9B3-AB01-474E-AE42-CBE7C9FF9B20}" srcOrd="0" destOrd="0" presId="urn:microsoft.com/office/officeart/2005/8/layout/bProcess2"/>
    <dgm:cxn modelId="{C7ED0F10-25CC-A74C-B0E7-64EEB7C85B7A}" srcId="{7B306831-501C-744A-B6BA-13FDC38DC6BD}" destId="{E5758F16-200B-8C46-9979-5EA185A08597}" srcOrd="4" destOrd="0" parTransId="{FC9CD6BF-7002-FD4D-BB16-E66F29D203DF}" sibTransId="{8528B720-7975-FE40-B9D7-69F5C4DACE23}"/>
    <dgm:cxn modelId="{C4DC1BD5-CEB5-A648-85F7-7C4CFEFD4127}" srcId="{1F8F7222-FE0E-C84F-9969-C2F850D79809}" destId="{F6A2A980-E4D5-7547-B271-56165A9038C0}" srcOrd="2" destOrd="0" parTransId="{B9596831-EEF0-FC45-A0D5-97C1DDDFC03E}" sibTransId="{43D58E3C-2E78-A443-8E49-C03D599EB7D0}"/>
    <dgm:cxn modelId="{46E7BD04-2A17-A04F-A0F1-8D97C2E923AF}" type="presOf" srcId="{14FEE2ED-6737-D645-B144-12B948D121E2}" destId="{72CF94A9-1291-2D4B-8301-2A9B97CC9E70}" srcOrd="0" destOrd="0" presId="urn:microsoft.com/office/officeart/2005/8/layout/bProcess2"/>
    <dgm:cxn modelId="{41FD894C-F26D-9444-A37E-1FFECC68981D}" type="presOf" srcId="{B6628E05-AD78-B241-BAEA-76208CDCCFF1}" destId="{BF638F53-A61B-834F-9CC5-23FC39614272}" srcOrd="0" destOrd="1" presId="urn:microsoft.com/office/officeart/2005/8/layout/bProcess2"/>
    <dgm:cxn modelId="{9718E25F-2FF9-EB45-80DF-7EADE8E941C3}" type="presOf" srcId="{F6A2A980-E4D5-7547-B271-56165A9038C0}" destId="{BF638F53-A61B-834F-9CC5-23FC39614272}" srcOrd="0" destOrd="3" presId="urn:microsoft.com/office/officeart/2005/8/layout/bProcess2"/>
    <dgm:cxn modelId="{39036E63-EA4F-3D4F-A7DB-CA525E515FA4}" type="presOf" srcId="{8D28A095-60D6-5840-B1BD-DD169646C516}" destId="{AB364CC3-BD1C-2343-8FAA-B847232E1751}" srcOrd="0" destOrd="0" presId="urn:microsoft.com/office/officeart/2005/8/layout/bProcess2"/>
    <dgm:cxn modelId="{206C6138-315F-8E4B-9BB3-DFCD3C1A21C9}" type="presOf" srcId="{8642C2C7-2A6A-3B40-AAB5-1CE827E1F17C}" destId="{A52486F1-2831-9B4E-AD1E-6C41621B75B7}" srcOrd="0" destOrd="0" presId="urn:microsoft.com/office/officeart/2005/8/layout/bProcess2"/>
    <dgm:cxn modelId="{802ED4FC-6F5C-C44F-81FB-76B8B7242814}" type="presParOf" srcId="{2370BEC6-A7BC-2B45-8477-FD877521809F}" destId="{A34A0417-83FF-8944-9F5C-3CB704F64E66}" srcOrd="0" destOrd="0" presId="urn:microsoft.com/office/officeart/2005/8/layout/bProcess2"/>
    <dgm:cxn modelId="{C3EA4D12-6A57-2340-919C-E949F2FE1359}" type="presParOf" srcId="{2370BEC6-A7BC-2B45-8477-FD877521809F}" destId="{A52486F1-2831-9B4E-AD1E-6C41621B75B7}" srcOrd="1" destOrd="0" presId="urn:microsoft.com/office/officeart/2005/8/layout/bProcess2"/>
    <dgm:cxn modelId="{8C01936C-1D1E-B341-AC06-518F76FD05E5}" type="presParOf" srcId="{2370BEC6-A7BC-2B45-8477-FD877521809F}" destId="{78028F9B-A1E1-3844-87FA-C35D1074DD1C}" srcOrd="2" destOrd="0" presId="urn:microsoft.com/office/officeart/2005/8/layout/bProcess2"/>
    <dgm:cxn modelId="{4D53CA19-D7F4-E145-841B-34BF7B64883D}" type="presParOf" srcId="{78028F9B-A1E1-3844-87FA-C35D1074DD1C}" destId="{F4333786-CFF3-5945-A6A4-54871F365086}" srcOrd="0" destOrd="0" presId="urn:microsoft.com/office/officeart/2005/8/layout/bProcess2"/>
    <dgm:cxn modelId="{B9E774DE-574F-E14F-BCCB-6CFF0542EADC}" type="presParOf" srcId="{78028F9B-A1E1-3844-87FA-C35D1074DD1C}" destId="{BF638F53-A61B-834F-9CC5-23FC39614272}" srcOrd="1" destOrd="0" presId="urn:microsoft.com/office/officeart/2005/8/layout/bProcess2"/>
    <dgm:cxn modelId="{61423EB3-A2C8-F14C-8BA4-8658868C5B7F}" type="presParOf" srcId="{2370BEC6-A7BC-2B45-8477-FD877521809F}" destId="{6A83B374-49AC-E341-B08A-D2D878A1B975}" srcOrd="3" destOrd="0" presId="urn:microsoft.com/office/officeart/2005/8/layout/bProcess2"/>
    <dgm:cxn modelId="{2AB06977-F2BB-7849-B8E1-7C44C9E8E43E}" type="presParOf" srcId="{2370BEC6-A7BC-2B45-8477-FD877521809F}" destId="{2DF478EF-4A25-CA4F-BA29-064AC8AF25CE}" srcOrd="4" destOrd="0" presId="urn:microsoft.com/office/officeart/2005/8/layout/bProcess2"/>
    <dgm:cxn modelId="{6608BCDB-9D96-D74B-9A7F-588ACA58FE6B}" type="presParOf" srcId="{2DF478EF-4A25-CA4F-BA29-064AC8AF25CE}" destId="{E31722F9-B88D-A942-ADC4-0CBEAF6DD00F}" srcOrd="0" destOrd="0" presId="urn:microsoft.com/office/officeart/2005/8/layout/bProcess2"/>
    <dgm:cxn modelId="{0BF11D36-E58A-5645-8EB8-FEDFF9CF3295}" type="presParOf" srcId="{2DF478EF-4A25-CA4F-BA29-064AC8AF25CE}" destId="{CAF40426-F7A7-EF4D-ADFF-FB0FD8581A63}" srcOrd="1" destOrd="0" presId="urn:microsoft.com/office/officeart/2005/8/layout/bProcess2"/>
    <dgm:cxn modelId="{05CD82C7-7D54-3042-ADA1-2B1B26BCBD57}" type="presParOf" srcId="{2370BEC6-A7BC-2B45-8477-FD877521809F}" destId="{72CF94A9-1291-2D4B-8301-2A9B97CC9E70}" srcOrd="5" destOrd="0" presId="urn:microsoft.com/office/officeart/2005/8/layout/bProcess2"/>
    <dgm:cxn modelId="{D918CCE0-D95E-6946-ADDC-DF98E93BD840}" type="presParOf" srcId="{2370BEC6-A7BC-2B45-8477-FD877521809F}" destId="{9FE708FE-26F5-8747-A5DB-48EFEC8397AB}" srcOrd="6" destOrd="0" presId="urn:microsoft.com/office/officeart/2005/8/layout/bProcess2"/>
    <dgm:cxn modelId="{59C26012-7476-7943-9403-AF07500F71D8}" type="presParOf" srcId="{9FE708FE-26F5-8747-A5DB-48EFEC8397AB}" destId="{87B63B92-FB3F-5947-9FF5-99DDF24A2227}" srcOrd="0" destOrd="0" presId="urn:microsoft.com/office/officeart/2005/8/layout/bProcess2"/>
    <dgm:cxn modelId="{A586E3B6-BF4D-1F47-8B7A-6BECAF854A7E}" type="presParOf" srcId="{9FE708FE-26F5-8747-A5DB-48EFEC8397AB}" destId="{9728F9B3-AB01-474E-AE42-CBE7C9FF9B20}" srcOrd="1" destOrd="0" presId="urn:microsoft.com/office/officeart/2005/8/layout/bProcess2"/>
    <dgm:cxn modelId="{BA993113-32F1-104C-8B0E-81EC1D9BEE93}" type="presParOf" srcId="{2370BEC6-A7BC-2B45-8477-FD877521809F}" destId="{AB364CC3-BD1C-2343-8FAA-B847232E1751}" srcOrd="7" destOrd="0" presId="urn:microsoft.com/office/officeart/2005/8/layout/bProcess2"/>
    <dgm:cxn modelId="{82A7D0FB-F1BE-DA48-B611-126E1CBE7545}" type="presParOf" srcId="{2370BEC6-A7BC-2B45-8477-FD877521809F}" destId="{616A773E-D957-D940-8869-3683996883D3}" srcOrd="8" destOrd="0" presId="urn:microsoft.com/office/officeart/2005/8/layout/b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AC7E9402-0446-BC4D-A14B-B9AD33CD8B99}" type="doc">
      <dgm:prSet loTypeId="urn:microsoft.com/office/officeart/2005/8/layout/vProcess5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3729E27-9D3B-6E46-AD60-D15B385883DC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pPr rtl="0"/>
          <a:r>
            <a:rPr lang="en-US" b="1" dirty="0" smtClean="0">
              <a:solidFill>
                <a:schemeClr val="accent6">
                  <a:lumMod val="20000"/>
                  <a:lumOff val="80000"/>
                </a:schemeClr>
              </a:solidFill>
            </a:rPr>
            <a:t>Provides the most accurate evaluation of an organization's IT system’s security risks</a:t>
          </a:r>
          <a:endParaRPr lang="en-US" dirty="0">
            <a:solidFill>
              <a:schemeClr val="accent6">
                <a:lumMod val="20000"/>
                <a:lumOff val="80000"/>
              </a:schemeClr>
            </a:solidFill>
          </a:endParaRPr>
        </a:p>
      </dgm:t>
    </dgm:pt>
    <dgm:pt modelId="{19F2977E-58E0-1647-9186-9B5C80553FD0}" type="parTrans" cxnId="{FD659F98-3DBC-C242-9ADD-A0901CDD936D}">
      <dgm:prSet/>
      <dgm:spPr/>
      <dgm:t>
        <a:bodyPr/>
        <a:lstStyle/>
        <a:p>
          <a:endParaRPr lang="en-US"/>
        </a:p>
      </dgm:t>
    </dgm:pt>
    <dgm:pt modelId="{ABFF905E-7061-5042-B863-B01729F9BF02}" type="sibTrans" cxnId="{FD659F98-3DBC-C242-9ADD-A0901CDD936D}">
      <dgm:prSet/>
      <dgm:spPr>
        <a:solidFill>
          <a:schemeClr val="accent3">
            <a:lumMod val="50000"/>
            <a:alpha val="90000"/>
          </a:schemeClr>
        </a:solidFill>
      </dgm:spPr>
      <dgm:t>
        <a:bodyPr/>
        <a:lstStyle/>
        <a:p>
          <a:endParaRPr lang="en-US"/>
        </a:p>
      </dgm:t>
    </dgm:pt>
    <dgm:pt modelId="{57F6A6C4-1152-0D44-AFD7-392E2047E2DA}">
      <dgm:prSet/>
      <dgm:spPr>
        <a:solidFill>
          <a:schemeClr val="accent5">
            <a:lumMod val="75000"/>
          </a:schemeClr>
        </a:solidFill>
      </dgm:spPr>
      <dgm:t>
        <a:bodyPr/>
        <a:lstStyle/>
        <a:p>
          <a:pPr rtl="0"/>
          <a:r>
            <a:rPr lang="en-US" b="1" dirty="0" smtClean="0">
              <a:solidFill>
                <a:schemeClr val="accent6">
                  <a:lumMod val="20000"/>
                  <a:lumOff val="80000"/>
                </a:schemeClr>
              </a:solidFill>
            </a:rPr>
            <a:t>Highest cost</a:t>
          </a:r>
          <a:endParaRPr lang="en-US" dirty="0">
            <a:solidFill>
              <a:schemeClr val="accent6">
                <a:lumMod val="20000"/>
                <a:lumOff val="80000"/>
              </a:schemeClr>
            </a:solidFill>
          </a:endParaRPr>
        </a:p>
      </dgm:t>
    </dgm:pt>
    <dgm:pt modelId="{246C490F-21A3-B647-9642-9038E1012808}" type="parTrans" cxnId="{607CA7B4-1327-F346-AA96-E4CDBCEAF43B}">
      <dgm:prSet/>
      <dgm:spPr/>
      <dgm:t>
        <a:bodyPr/>
        <a:lstStyle/>
        <a:p>
          <a:endParaRPr lang="en-US"/>
        </a:p>
      </dgm:t>
    </dgm:pt>
    <dgm:pt modelId="{7A2295EA-1F5C-6946-9478-3774BEDAA72E}" type="sibTrans" cxnId="{607CA7B4-1327-F346-AA96-E4CDBCEAF43B}">
      <dgm:prSet/>
      <dgm:spPr>
        <a:solidFill>
          <a:schemeClr val="accent5">
            <a:lumMod val="50000"/>
            <a:alpha val="90000"/>
          </a:schemeClr>
        </a:solidFill>
      </dgm:spPr>
      <dgm:t>
        <a:bodyPr/>
        <a:lstStyle/>
        <a:p>
          <a:endParaRPr lang="en-US"/>
        </a:p>
      </dgm:t>
    </dgm:pt>
    <dgm:pt modelId="{06174CFE-073F-504E-8378-EFAF6E7171AD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pPr rtl="0"/>
          <a:r>
            <a:rPr lang="en-US" b="1" dirty="0" smtClean="0">
              <a:solidFill>
                <a:schemeClr val="accent6">
                  <a:lumMod val="20000"/>
                  <a:lumOff val="80000"/>
                </a:schemeClr>
              </a:solidFill>
            </a:rPr>
            <a:t>Initially focused on addressing defense security concerns</a:t>
          </a:r>
          <a:endParaRPr lang="en-US" dirty="0">
            <a:solidFill>
              <a:schemeClr val="accent6">
                <a:lumMod val="20000"/>
                <a:lumOff val="80000"/>
              </a:schemeClr>
            </a:solidFill>
          </a:endParaRPr>
        </a:p>
      </dgm:t>
    </dgm:pt>
    <dgm:pt modelId="{018F4850-1C91-784D-90CE-5B569BDA63B8}" type="parTrans" cxnId="{89CE9C4F-A0D8-A448-8C70-7E80BC1CA88C}">
      <dgm:prSet/>
      <dgm:spPr/>
      <dgm:t>
        <a:bodyPr/>
        <a:lstStyle/>
        <a:p>
          <a:endParaRPr lang="en-US"/>
        </a:p>
      </dgm:t>
    </dgm:pt>
    <dgm:pt modelId="{717A9F4F-3794-2E4A-AE51-ADFEE4F59C5F}" type="sibTrans" cxnId="{89CE9C4F-A0D8-A448-8C70-7E80BC1CA88C}">
      <dgm:prSet/>
      <dgm:spPr>
        <a:solidFill>
          <a:schemeClr val="accent3">
            <a:lumMod val="50000"/>
            <a:alpha val="90000"/>
          </a:schemeClr>
        </a:solidFill>
      </dgm:spPr>
      <dgm:t>
        <a:bodyPr/>
        <a:lstStyle/>
        <a:p>
          <a:endParaRPr lang="en-US"/>
        </a:p>
      </dgm:t>
    </dgm:pt>
    <dgm:pt modelId="{469FAC4E-0108-DC45-845C-D5724FE1E7D0}">
      <dgm:prSet/>
      <dgm:spPr>
        <a:solidFill>
          <a:schemeClr val="accent5">
            <a:lumMod val="75000"/>
          </a:schemeClr>
        </a:solidFill>
      </dgm:spPr>
      <dgm:t>
        <a:bodyPr/>
        <a:lstStyle/>
        <a:p>
          <a:pPr rtl="0"/>
          <a:r>
            <a:rPr lang="en-US" b="1" dirty="0" smtClean="0">
              <a:solidFill>
                <a:schemeClr val="accent6">
                  <a:lumMod val="20000"/>
                  <a:lumOff val="80000"/>
                </a:schemeClr>
              </a:solidFill>
            </a:rPr>
            <a:t>Often mandated by government organizations and associated businesses</a:t>
          </a:r>
          <a:endParaRPr lang="en-US" b="1" dirty="0">
            <a:solidFill>
              <a:schemeClr val="accent6">
                <a:lumMod val="20000"/>
                <a:lumOff val="80000"/>
              </a:schemeClr>
            </a:solidFill>
          </a:endParaRPr>
        </a:p>
      </dgm:t>
    </dgm:pt>
    <dgm:pt modelId="{E8235DE6-15DD-2C45-9E7D-F687EF73CD0A}" type="parTrans" cxnId="{1628DF23-5B1C-AA49-8C0B-76EFCB67442F}">
      <dgm:prSet/>
      <dgm:spPr/>
      <dgm:t>
        <a:bodyPr/>
        <a:lstStyle/>
        <a:p>
          <a:endParaRPr lang="en-US"/>
        </a:p>
      </dgm:t>
    </dgm:pt>
    <dgm:pt modelId="{13EBA5FA-C04C-B34E-A310-4FFCD6718EBE}" type="sibTrans" cxnId="{1628DF23-5B1C-AA49-8C0B-76EFCB67442F}">
      <dgm:prSet/>
      <dgm:spPr/>
      <dgm:t>
        <a:bodyPr/>
        <a:lstStyle/>
        <a:p>
          <a:endParaRPr lang="en-US"/>
        </a:p>
      </dgm:t>
    </dgm:pt>
    <dgm:pt modelId="{679D6EA4-9F73-5C46-81E0-D3BB6F860423}" type="pres">
      <dgm:prSet presAssocID="{AC7E9402-0446-BC4D-A14B-B9AD33CD8B99}" presName="outerComposite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6BB58CD-DD9E-464A-930A-1985F6DD8EC7}" type="pres">
      <dgm:prSet presAssocID="{AC7E9402-0446-BC4D-A14B-B9AD33CD8B99}" presName="dummyMaxCanvas" presStyleCnt="0">
        <dgm:presLayoutVars/>
      </dgm:prSet>
      <dgm:spPr/>
    </dgm:pt>
    <dgm:pt modelId="{34539C1B-D207-6D41-9E63-B1D3A25BCE5B}" type="pres">
      <dgm:prSet presAssocID="{AC7E9402-0446-BC4D-A14B-B9AD33CD8B99}" presName="FourNodes_1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3A3998D-6FE7-E24C-8B4A-A96ACBF9E37C}" type="pres">
      <dgm:prSet presAssocID="{AC7E9402-0446-BC4D-A14B-B9AD33CD8B99}" presName="FourNodes_2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B33949F-13F7-0F47-A426-A50EA9949A16}" type="pres">
      <dgm:prSet presAssocID="{AC7E9402-0446-BC4D-A14B-B9AD33CD8B99}" presName="FourNodes_3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ED0590C-947A-C448-91A7-379866A4B7AE}" type="pres">
      <dgm:prSet presAssocID="{AC7E9402-0446-BC4D-A14B-B9AD33CD8B99}" presName="FourNodes_4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CD4D033-1A1A-5443-9A5D-FD849767E8AB}" type="pres">
      <dgm:prSet presAssocID="{AC7E9402-0446-BC4D-A14B-B9AD33CD8B99}" presName="FourConn_1-2" presStyleLbl="fg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A79505C-7920-834B-868D-EF863817A317}" type="pres">
      <dgm:prSet presAssocID="{AC7E9402-0446-BC4D-A14B-B9AD33CD8B99}" presName="FourConn_2-3" presStyleLbl="fg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348CDD8-1994-4B42-B858-DD43A4D8BB99}" type="pres">
      <dgm:prSet presAssocID="{AC7E9402-0446-BC4D-A14B-B9AD33CD8B99}" presName="FourConn_3-4" presStyleLbl="fg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0229B20-E61B-DC42-850D-51BF8D848669}" type="pres">
      <dgm:prSet presAssocID="{AC7E9402-0446-BC4D-A14B-B9AD33CD8B99}" presName="FourNodes_1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5D33487-A03D-014F-B8D3-676B5024C5EA}" type="pres">
      <dgm:prSet presAssocID="{AC7E9402-0446-BC4D-A14B-B9AD33CD8B99}" presName="FourNodes_2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6328022-A1EC-5346-94FB-962FAD3BAAA7}" type="pres">
      <dgm:prSet presAssocID="{AC7E9402-0446-BC4D-A14B-B9AD33CD8B99}" presName="FourNodes_3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9D24215-5470-5A4F-8238-47338A863178}" type="pres">
      <dgm:prSet presAssocID="{AC7E9402-0446-BC4D-A14B-B9AD33CD8B99}" presName="FourNodes_4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C6BC38E-6D50-CB49-8FC8-F5A09326B000}" type="presOf" srcId="{06174CFE-073F-504E-8378-EFAF6E7171AD}" destId="{56328022-A1EC-5346-94FB-962FAD3BAAA7}" srcOrd="1" destOrd="0" presId="urn:microsoft.com/office/officeart/2005/8/layout/vProcess5"/>
    <dgm:cxn modelId="{607CA7B4-1327-F346-AA96-E4CDBCEAF43B}" srcId="{AC7E9402-0446-BC4D-A14B-B9AD33CD8B99}" destId="{57F6A6C4-1152-0D44-AFD7-392E2047E2DA}" srcOrd="1" destOrd="0" parTransId="{246C490F-21A3-B647-9642-9038E1012808}" sibTransId="{7A2295EA-1F5C-6946-9478-3774BEDAA72E}"/>
    <dgm:cxn modelId="{A1BB4346-C7D7-F74F-B280-EC2DF6F213AE}" type="presOf" srcId="{57F6A6C4-1152-0D44-AFD7-392E2047E2DA}" destId="{75D33487-A03D-014F-B8D3-676B5024C5EA}" srcOrd="1" destOrd="0" presId="urn:microsoft.com/office/officeart/2005/8/layout/vProcess5"/>
    <dgm:cxn modelId="{5A7095AF-EDAD-2743-B293-13E05D6E8950}" type="presOf" srcId="{AC7E9402-0446-BC4D-A14B-B9AD33CD8B99}" destId="{679D6EA4-9F73-5C46-81E0-D3BB6F860423}" srcOrd="0" destOrd="0" presId="urn:microsoft.com/office/officeart/2005/8/layout/vProcess5"/>
    <dgm:cxn modelId="{F2F7DC2A-3EE9-F94F-9419-609DA999F095}" type="presOf" srcId="{ABFF905E-7061-5042-B863-B01729F9BF02}" destId="{8CD4D033-1A1A-5443-9A5D-FD849767E8AB}" srcOrd="0" destOrd="0" presId="urn:microsoft.com/office/officeart/2005/8/layout/vProcess5"/>
    <dgm:cxn modelId="{FD659F98-3DBC-C242-9ADD-A0901CDD936D}" srcId="{AC7E9402-0446-BC4D-A14B-B9AD33CD8B99}" destId="{23729E27-9D3B-6E46-AD60-D15B385883DC}" srcOrd="0" destOrd="0" parTransId="{19F2977E-58E0-1647-9186-9B5C80553FD0}" sibTransId="{ABFF905E-7061-5042-B863-B01729F9BF02}"/>
    <dgm:cxn modelId="{1628DF23-5B1C-AA49-8C0B-76EFCB67442F}" srcId="{AC7E9402-0446-BC4D-A14B-B9AD33CD8B99}" destId="{469FAC4E-0108-DC45-845C-D5724FE1E7D0}" srcOrd="3" destOrd="0" parTransId="{E8235DE6-15DD-2C45-9E7D-F687EF73CD0A}" sibTransId="{13EBA5FA-C04C-B34E-A310-4FFCD6718EBE}"/>
    <dgm:cxn modelId="{ACF127BB-E5D7-9349-863C-9614AADEA5A6}" type="presOf" srcId="{717A9F4F-3794-2E4A-AE51-ADFEE4F59C5F}" destId="{8348CDD8-1994-4B42-B858-DD43A4D8BB99}" srcOrd="0" destOrd="0" presId="urn:microsoft.com/office/officeart/2005/8/layout/vProcess5"/>
    <dgm:cxn modelId="{89CE9C4F-A0D8-A448-8C70-7E80BC1CA88C}" srcId="{AC7E9402-0446-BC4D-A14B-B9AD33CD8B99}" destId="{06174CFE-073F-504E-8378-EFAF6E7171AD}" srcOrd="2" destOrd="0" parTransId="{018F4850-1C91-784D-90CE-5B569BDA63B8}" sibTransId="{717A9F4F-3794-2E4A-AE51-ADFEE4F59C5F}"/>
    <dgm:cxn modelId="{19C09C4A-0A57-174A-8541-94CEDBB895E5}" type="presOf" srcId="{23729E27-9D3B-6E46-AD60-D15B385883DC}" destId="{34539C1B-D207-6D41-9E63-B1D3A25BCE5B}" srcOrd="0" destOrd="0" presId="urn:microsoft.com/office/officeart/2005/8/layout/vProcess5"/>
    <dgm:cxn modelId="{8122020C-7B2C-3248-8C04-88B092AA1ED5}" type="presOf" srcId="{06174CFE-073F-504E-8378-EFAF6E7171AD}" destId="{CB33949F-13F7-0F47-A426-A50EA9949A16}" srcOrd="0" destOrd="0" presId="urn:microsoft.com/office/officeart/2005/8/layout/vProcess5"/>
    <dgm:cxn modelId="{23A28EBF-8D1B-E34B-A18B-FD9F84ED5FCC}" type="presOf" srcId="{7A2295EA-1F5C-6946-9478-3774BEDAA72E}" destId="{8A79505C-7920-834B-868D-EF863817A317}" srcOrd="0" destOrd="0" presId="urn:microsoft.com/office/officeart/2005/8/layout/vProcess5"/>
    <dgm:cxn modelId="{7DC7EB95-F9CA-9A41-9C8A-72CC499D210A}" type="presOf" srcId="{469FAC4E-0108-DC45-845C-D5724FE1E7D0}" destId="{79D24215-5470-5A4F-8238-47338A863178}" srcOrd="1" destOrd="0" presId="urn:microsoft.com/office/officeart/2005/8/layout/vProcess5"/>
    <dgm:cxn modelId="{07E465FC-06E7-C94E-B9CF-AFC544C558EA}" type="presOf" srcId="{23729E27-9D3B-6E46-AD60-D15B385883DC}" destId="{A0229B20-E61B-DC42-850D-51BF8D848669}" srcOrd="1" destOrd="0" presId="urn:microsoft.com/office/officeart/2005/8/layout/vProcess5"/>
    <dgm:cxn modelId="{EE95D177-8358-5246-84DA-0233B1B7E6B0}" type="presOf" srcId="{57F6A6C4-1152-0D44-AFD7-392E2047E2DA}" destId="{63A3998D-6FE7-E24C-8B4A-A96ACBF9E37C}" srcOrd="0" destOrd="0" presId="urn:microsoft.com/office/officeart/2005/8/layout/vProcess5"/>
    <dgm:cxn modelId="{ABC7B4B8-3B37-3C45-9D27-BEEC6F41DAA9}" type="presOf" srcId="{469FAC4E-0108-DC45-845C-D5724FE1E7D0}" destId="{FED0590C-947A-C448-91A7-379866A4B7AE}" srcOrd="0" destOrd="0" presId="urn:microsoft.com/office/officeart/2005/8/layout/vProcess5"/>
    <dgm:cxn modelId="{54639D5C-5B82-7B44-9C83-50C60CEFA9C6}" type="presParOf" srcId="{679D6EA4-9F73-5C46-81E0-D3BB6F860423}" destId="{56BB58CD-DD9E-464A-930A-1985F6DD8EC7}" srcOrd="0" destOrd="0" presId="urn:microsoft.com/office/officeart/2005/8/layout/vProcess5"/>
    <dgm:cxn modelId="{65FB9E7B-CF0B-A64C-A07D-4F6F9085D973}" type="presParOf" srcId="{679D6EA4-9F73-5C46-81E0-D3BB6F860423}" destId="{34539C1B-D207-6D41-9E63-B1D3A25BCE5B}" srcOrd="1" destOrd="0" presId="urn:microsoft.com/office/officeart/2005/8/layout/vProcess5"/>
    <dgm:cxn modelId="{D74A9FDB-1F3F-BD44-94E6-3D77A30C9283}" type="presParOf" srcId="{679D6EA4-9F73-5C46-81E0-D3BB6F860423}" destId="{63A3998D-6FE7-E24C-8B4A-A96ACBF9E37C}" srcOrd="2" destOrd="0" presId="urn:microsoft.com/office/officeart/2005/8/layout/vProcess5"/>
    <dgm:cxn modelId="{41F259FC-7485-3242-BD31-8CB6308039A4}" type="presParOf" srcId="{679D6EA4-9F73-5C46-81E0-D3BB6F860423}" destId="{CB33949F-13F7-0F47-A426-A50EA9949A16}" srcOrd="3" destOrd="0" presId="urn:microsoft.com/office/officeart/2005/8/layout/vProcess5"/>
    <dgm:cxn modelId="{A68E9719-EECE-F34A-8E23-03BE11BC3978}" type="presParOf" srcId="{679D6EA4-9F73-5C46-81E0-D3BB6F860423}" destId="{FED0590C-947A-C448-91A7-379866A4B7AE}" srcOrd="4" destOrd="0" presId="urn:microsoft.com/office/officeart/2005/8/layout/vProcess5"/>
    <dgm:cxn modelId="{BB347A74-2738-B347-AF9B-EE41D5B8CD8E}" type="presParOf" srcId="{679D6EA4-9F73-5C46-81E0-D3BB6F860423}" destId="{8CD4D033-1A1A-5443-9A5D-FD849767E8AB}" srcOrd="5" destOrd="0" presId="urn:microsoft.com/office/officeart/2005/8/layout/vProcess5"/>
    <dgm:cxn modelId="{F982E34F-61A5-044A-A6DA-313BABF240CE}" type="presParOf" srcId="{679D6EA4-9F73-5C46-81E0-D3BB6F860423}" destId="{8A79505C-7920-834B-868D-EF863817A317}" srcOrd="6" destOrd="0" presId="urn:microsoft.com/office/officeart/2005/8/layout/vProcess5"/>
    <dgm:cxn modelId="{354DAD70-8498-7346-965B-1DF59E501A8F}" type="presParOf" srcId="{679D6EA4-9F73-5C46-81E0-D3BB6F860423}" destId="{8348CDD8-1994-4B42-B858-DD43A4D8BB99}" srcOrd="7" destOrd="0" presId="urn:microsoft.com/office/officeart/2005/8/layout/vProcess5"/>
    <dgm:cxn modelId="{1B51E6D3-4405-8043-BECC-300F1C549647}" type="presParOf" srcId="{679D6EA4-9F73-5C46-81E0-D3BB6F860423}" destId="{A0229B20-E61B-DC42-850D-51BF8D848669}" srcOrd="8" destOrd="0" presId="urn:microsoft.com/office/officeart/2005/8/layout/vProcess5"/>
    <dgm:cxn modelId="{675863BF-DEE0-9D4D-A087-B490472B0893}" type="presParOf" srcId="{679D6EA4-9F73-5C46-81E0-D3BB6F860423}" destId="{75D33487-A03D-014F-B8D3-676B5024C5EA}" srcOrd="9" destOrd="0" presId="urn:microsoft.com/office/officeart/2005/8/layout/vProcess5"/>
    <dgm:cxn modelId="{FE055830-1E82-C146-A073-81FED695A1E4}" type="presParOf" srcId="{679D6EA4-9F73-5C46-81E0-D3BB6F860423}" destId="{56328022-A1EC-5346-94FB-962FAD3BAAA7}" srcOrd="10" destOrd="0" presId="urn:microsoft.com/office/officeart/2005/8/layout/vProcess5"/>
    <dgm:cxn modelId="{75F3807A-F327-D045-82B1-15A85FA9B767}" type="presParOf" srcId="{679D6EA4-9F73-5C46-81E0-D3BB6F860423}" destId="{79D24215-5470-5A4F-8238-47338A863178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8A58ED33-634B-1C40-ACA2-E1B1DF564126}" type="doc">
      <dgm:prSet loTypeId="urn:microsoft.com/office/officeart/2005/8/layout/hList1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CD12D1B-78D1-724C-89D9-05EA10A1F1FC}">
      <dgm:prSet phldrT="[Text]"/>
      <dgm:spPr>
        <a:solidFill>
          <a:schemeClr val="accent6">
            <a:lumMod val="75000"/>
          </a:schemeClr>
        </a:solidFill>
        <a:ln>
          <a:solidFill>
            <a:schemeClr val="accent6">
              <a:lumMod val="75000"/>
            </a:schemeClr>
          </a:solidFill>
        </a:ln>
      </dgm:spPr>
      <dgm:t>
        <a:bodyPr/>
        <a:lstStyle/>
        <a:p>
          <a:r>
            <a:rPr lang="en-US" b="1" i="0" dirty="0" smtClean="0">
              <a:solidFill>
                <a:schemeClr val="bg1"/>
              </a:solidFill>
            </a:rPr>
            <a:t>Asset</a:t>
          </a:r>
          <a:endParaRPr lang="en-US" b="1" i="0" dirty="0">
            <a:solidFill>
              <a:schemeClr val="bg1"/>
            </a:solidFill>
          </a:endParaRPr>
        </a:p>
      </dgm:t>
    </dgm:pt>
    <dgm:pt modelId="{3C87660B-2DCE-A546-A868-42B3A91F6EBE}" type="parTrans" cxnId="{2ECC91E9-047F-1940-87C0-3982613F4CBF}">
      <dgm:prSet/>
      <dgm:spPr/>
      <dgm:t>
        <a:bodyPr/>
        <a:lstStyle/>
        <a:p>
          <a:endParaRPr lang="en-US"/>
        </a:p>
      </dgm:t>
    </dgm:pt>
    <dgm:pt modelId="{EBABBFC8-F821-CF4C-A88B-735BE86C307F}" type="sibTrans" cxnId="{2ECC91E9-047F-1940-87C0-3982613F4CBF}">
      <dgm:prSet/>
      <dgm:spPr/>
      <dgm:t>
        <a:bodyPr/>
        <a:lstStyle/>
        <a:p>
          <a:endParaRPr lang="en-US"/>
        </a:p>
      </dgm:t>
    </dgm:pt>
    <dgm:pt modelId="{D291C767-EE46-5A40-9912-1DAABD749BAD}">
      <dgm:prSet/>
      <dgm:spPr>
        <a:solidFill>
          <a:schemeClr val="tx1"/>
        </a:solidFill>
        <a:ln>
          <a:solidFill>
            <a:schemeClr val="accent6">
              <a:lumMod val="75000"/>
              <a:alpha val="90000"/>
            </a:schemeClr>
          </a:solidFill>
        </a:ln>
      </dgm:spPr>
      <dgm:t>
        <a:bodyPr/>
        <a:lstStyle/>
        <a:p>
          <a:r>
            <a:rPr lang="en-US" dirty="0" smtClean="0">
              <a:latin typeface="+mn-lt"/>
            </a:rPr>
            <a:t>“anything that needs to be protected” because it has value to the organization and contributes to the successful attainment of the organization’s objectives</a:t>
          </a:r>
        </a:p>
      </dgm:t>
    </dgm:pt>
    <dgm:pt modelId="{C7772B4C-4A43-724C-A0B1-7FD385364289}" type="sibTrans" cxnId="{1181B869-B999-6A40-82E9-37832024B4E3}">
      <dgm:prSet/>
      <dgm:spPr/>
      <dgm:t>
        <a:bodyPr/>
        <a:lstStyle/>
        <a:p>
          <a:endParaRPr lang="en-US"/>
        </a:p>
      </dgm:t>
    </dgm:pt>
    <dgm:pt modelId="{52466EC3-16ED-3E42-B3A6-E2E4D7A019BD}" type="parTrans" cxnId="{1181B869-B999-6A40-82E9-37832024B4E3}">
      <dgm:prSet/>
      <dgm:spPr/>
      <dgm:t>
        <a:bodyPr/>
        <a:lstStyle/>
        <a:p>
          <a:endParaRPr lang="en-US"/>
        </a:p>
      </dgm:t>
    </dgm:pt>
    <dgm:pt modelId="{32255193-791E-DD43-B75C-21F2DE48ED73}" type="pres">
      <dgm:prSet presAssocID="{8A58ED33-634B-1C40-ACA2-E1B1DF56412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FE84F52-AC94-7F44-BD28-F09777E7463A}" type="pres">
      <dgm:prSet presAssocID="{7CD12D1B-78D1-724C-89D9-05EA10A1F1FC}" presName="composite" presStyleCnt="0"/>
      <dgm:spPr/>
    </dgm:pt>
    <dgm:pt modelId="{6857D0C3-101E-5847-9424-2B425C8ED92E}" type="pres">
      <dgm:prSet presAssocID="{7CD12D1B-78D1-724C-89D9-05EA10A1F1FC}" presName="parTx" presStyleLbl="alignNode1" presStyleIdx="0" presStyleCnt="1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7C9DCAE-FAEC-C345-9D17-7CAA623BD7D2}" type="pres">
      <dgm:prSet presAssocID="{7CD12D1B-78D1-724C-89D9-05EA10A1F1FC}" presName="desTx" presStyleLbl="alignAccFollowNode1" presStyleIdx="0" presStyleCnt="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ECC91E9-047F-1940-87C0-3982613F4CBF}" srcId="{8A58ED33-634B-1C40-ACA2-E1B1DF564126}" destId="{7CD12D1B-78D1-724C-89D9-05EA10A1F1FC}" srcOrd="0" destOrd="0" parTransId="{3C87660B-2DCE-A546-A868-42B3A91F6EBE}" sibTransId="{EBABBFC8-F821-CF4C-A88B-735BE86C307F}"/>
    <dgm:cxn modelId="{1181B869-B999-6A40-82E9-37832024B4E3}" srcId="{7CD12D1B-78D1-724C-89D9-05EA10A1F1FC}" destId="{D291C767-EE46-5A40-9912-1DAABD749BAD}" srcOrd="0" destOrd="0" parTransId="{52466EC3-16ED-3E42-B3A6-E2E4D7A019BD}" sibTransId="{C7772B4C-4A43-724C-A0B1-7FD385364289}"/>
    <dgm:cxn modelId="{A2B6E766-A843-DA43-B38B-4CCB729D9A1A}" type="presOf" srcId="{D291C767-EE46-5A40-9912-1DAABD749BAD}" destId="{67C9DCAE-FAEC-C345-9D17-7CAA623BD7D2}" srcOrd="0" destOrd="0" presId="urn:microsoft.com/office/officeart/2005/8/layout/hList1"/>
    <dgm:cxn modelId="{A4EBB591-B406-6B47-A37D-23FB06607081}" type="presOf" srcId="{7CD12D1B-78D1-724C-89D9-05EA10A1F1FC}" destId="{6857D0C3-101E-5847-9424-2B425C8ED92E}" srcOrd="0" destOrd="0" presId="urn:microsoft.com/office/officeart/2005/8/layout/hList1"/>
    <dgm:cxn modelId="{FCCF635C-54FF-FF4B-B33F-998BAC288A8F}" type="presOf" srcId="{8A58ED33-634B-1C40-ACA2-E1B1DF564126}" destId="{32255193-791E-DD43-B75C-21F2DE48ED73}" srcOrd="0" destOrd="0" presId="urn:microsoft.com/office/officeart/2005/8/layout/hList1"/>
    <dgm:cxn modelId="{6E6165B6-4DA7-9245-9964-BB776BAA995E}" type="presParOf" srcId="{32255193-791E-DD43-B75C-21F2DE48ED73}" destId="{CFE84F52-AC94-7F44-BD28-F09777E7463A}" srcOrd="0" destOrd="0" presId="urn:microsoft.com/office/officeart/2005/8/layout/hList1"/>
    <dgm:cxn modelId="{3204E8B9-25B0-4245-B544-E005CFEC210F}" type="presParOf" srcId="{CFE84F52-AC94-7F44-BD28-F09777E7463A}" destId="{6857D0C3-101E-5847-9424-2B425C8ED92E}" srcOrd="0" destOrd="0" presId="urn:microsoft.com/office/officeart/2005/8/layout/hList1"/>
    <dgm:cxn modelId="{9A71B5B5-859F-234F-97C6-4ACA7EEE4914}" type="presParOf" srcId="{CFE84F52-AC94-7F44-BD28-F09777E7463A}" destId="{67C9DCAE-FAEC-C345-9D17-7CAA623BD7D2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746285E-8FC2-304D-B8D6-1F4764C439BB}">
      <dsp:nvSpPr>
        <dsp:cNvPr id="0" name=""/>
        <dsp:cNvSpPr/>
      </dsp:nvSpPr>
      <dsp:spPr>
        <a:xfrm>
          <a:off x="7567" y="1353410"/>
          <a:ext cx="2261964" cy="1357178"/>
        </a:xfrm>
        <a:prstGeom prst="roundRect">
          <a:avLst>
            <a:gd name="adj" fmla="val 10000"/>
          </a:avLst>
        </a:prstGeom>
        <a:solidFill>
          <a:schemeClr val="accent3">
            <a:lumMod val="75000"/>
          </a:schemeClr>
        </a:solidFill>
        <a:ln>
          <a:solidFill>
            <a:schemeClr val="accent3">
              <a:lumMod val="50000"/>
            </a:schemeClr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>
              <a:solidFill>
                <a:schemeClr val="bg1"/>
              </a:solidFill>
              <a:latin typeface="+mn-lt"/>
            </a:rPr>
            <a:t>What assets need to be protected</a:t>
          </a:r>
        </a:p>
      </dsp:txBody>
      <dsp:txXfrm>
        <a:off x="47317" y="1393160"/>
        <a:ext cx="2182464" cy="1277678"/>
      </dsp:txXfrm>
    </dsp:sp>
    <dsp:sp modelId="{29C810DC-3DD5-5349-B6C4-53BFAF5170C0}">
      <dsp:nvSpPr>
        <dsp:cNvPr id="0" name=""/>
        <dsp:cNvSpPr/>
      </dsp:nvSpPr>
      <dsp:spPr>
        <a:xfrm>
          <a:off x="2495728" y="1751516"/>
          <a:ext cx="479536" cy="560967"/>
        </a:xfrm>
        <a:prstGeom prst="rightArrow">
          <a:avLst>
            <a:gd name="adj1" fmla="val 60000"/>
            <a:gd name="adj2" fmla="val 50000"/>
          </a:avLst>
        </a:prstGeom>
        <a:solidFill>
          <a:schemeClr val="tx1"/>
        </a:solidFill>
        <a:ln>
          <a:solidFill>
            <a:schemeClr val="accent3">
              <a:lumMod val="50000"/>
            </a:schemeClr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800" kern="1200"/>
        </a:p>
      </dsp:txBody>
      <dsp:txXfrm>
        <a:off x="2495728" y="1863709"/>
        <a:ext cx="335675" cy="336581"/>
      </dsp:txXfrm>
    </dsp:sp>
    <dsp:sp modelId="{F0EE840A-6A6A-8C4E-BD43-645284D74784}">
      <dsp:nvSpPr>
        <dsp:cNvPr id="0" name=""/>
        <dsp:cNvSpPr/>
      </dsp:nvSpPr>
      <dsp:spPr>
        <a:xfrm>
          <a:off x="3174317" y="1353410"/>
          <a:ext cx="2261964" cy="1357178"/>
        </a:xfrm>
        <a:prstGeom prst="roundRect">
          <a:avLst>
            <a:gd name="adj" fmla="val 10000"/>
          </a:avLst>
        </a:prstGeom>
        <a:solidFill>
          <a:schemeClr val="accent4">
            <a:lumMod val="60000"/>
            <a:lumOff val="40000"/>
          </a:schemeClr>
        </a:solidFill>
        <a:ln>
          <a:solidFill>
            <a:schemeClr val="accent4">
              <a:lumMod val="75000"/>
            </a:schemeClr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>
              <a:solidFill>
                <a:schemeClr val="bg1"/>
              </a:solidFill>
              <a:latin typeface="+mn-lt"/>
            </a:rPr>
            <a:t>How are those assets threatened</a:t>
          </a:r>
        </a:p>
      </dsp:txBody>
      <dsp:txXfrm>
        <a:off x="3214067" y="1393160"/>
        <a:ext cx="2182464" cy="1277678"/>
      </dsp:txXfrm>
    </dsp:sp>
    <dsp:sp modelId="{106A60B2-E17B-6846-A742-BD11872B615E}">
      <dsp:nvSpPr>
        <dsp:cNvPr id="0" name=""/>
        <dsp:cNvSpPr/>
      </dsp:nvSpPr>
      <dsp:spPr>
        <a:xfrm>
          <a:off x="5662478" y="1751516"/>
          <a:ext cx="479536" cy="560967"/>
        </a:xfrm>
        <a:prstGeom prst="rightArrow">
          <a:avLst>
            <a:gd name="adj1" fmla="val 60000"/>
            <a:gd name="adj2" fmla="val 50000"/>
          </a:avLst>
        </a:prstGeom>
        <a:solidFill>
          <a:schemeClr val="tx1"/>
        </a:solidFill>
        <a:ln>
          <a:solidFill>
            <a:schemeClr val="accent4">
              <a:lumMod val="75000"/>
            </a:schemeClr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800" kern="1200"/>
        </a:p>
      </dsp:txBody>
      <dsp:txXfrm>
        <a:off x="5662478" y="1863709"/>
        <a:ext cx="335675" cy="336581"/>
      </dsp:txXfrm>
    </dsp:sp>
    <dsp:sp modelId="{5E945862-EF2F-A845-884B-12FE5750CF76}">
      <dsp:nvSpPr>
        <dsp:cNvPr id="0" name=""/>
        <dsp:cNvSpPr/>
      </dsp:nvSpPr>
      <dsp:spPr>
        <a:xfrm>
          <a:off x="6341067" y="1353410"/>
          <a:ext cx="2261964" cy="1357178"/>
        </a:xfrm>
        <a:prstGeom prst="roundRect">
          <a:avLst>
            <a:gd name="adj" fmla="val 10000"/>
          </a:avLst>
        </a:prstGeom>
        <a:solidFill>
          <a:schemeClr val="accent5">
            <a:lumMod val="75000"/>
          </a:schemeClr>
        </a:solidFill>
        <a:ln>
          <a:solidFill>
            <a:schemeClr val="accent5">
              <a:lumMod val="50000"/>
            </a:schemeClr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>
              <a:solidFill>
                <a:schemeClr val="bg1"/>
              </a:solidFill>
              <a:latin typeface="+mn-lt"/>
            </a:rPr>
            <a:t>What can be done to counter those threats</a:t>
          </a:r>
        </a:p>
      </dsp:txBody>
      <dsp:txXfrm>
        <a:off x="6380817" y="1393160"/>
        <a:ext cx="2182464" cy="1277678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FDCED59-5831-8746-920B-E8FC2BE38DE0}">
      <dsp:nvSpPr>
        <dsp:cNvPr id="0" name=""/>
        <dsp:cNvSpPr/>
      </dsp:nvSpPr>
      <dsp:spPr>
        <a:xfrm>
          <a:off x="3008030" y="1212413"/>
          <a:ext cx="3020397" cy="3020397"/>
        </a:xfrm>
        <a:prstGeom prst="ellipse">
          <a:avLst/>
        </a:prstGeom>
        <a:solidFill>
          <a:schemeClr val="tx1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i="0" kern="1200" dirty="0" smtClean="0">
              <a:solidFill>
                <a:schemeClr val="bg1"/>
              </a:solidFill>
              <a:latin typeface="+mj-lt"/>
            </a:rPr>
            <a:t>Anything that might hinder or prevent an asset from providing appropriate levels of the key security services</a:t>
          </a:r>
          <a:endParaRPr lang="en-US" sz="1800" b="1" i="0" kern="1200" dirty="0">
            <a:solidFill>
              <a:schemeClr val="bg1"/>
            </a:solidFill>
            <a:latin typeface="+mj-lt"/>
          </a:endParaRPr>
        </a:p>
      </dsp:txBody>
      <dsp:txXfrm>
        <a:off x="3450357" y="1654740"/>
        <a:ext cx="2135743" cy="2135743"/>
      </dsp:txXfrm>
    </dsp:sp>
    <dsp:sp modelId="{4B08B501-66AB-4248-8253-D4694DE12555}">
      <dsp:nvSpPr>
        <dsp:cNvPr id="0" name=""/>
        <dsp:cNvSpPr/>
      </dsp:nvSpPr>
      <dsp:spPr>
        <a:xfrm>
          <a:off x="3763129" y="539"/>
          <a:ext cx="1510198" cy="1510198"/>
        </a:xfrm>
        <a:prstGeom prst="ellipse">
          <a:avLst/>
        </a:prstGeom>
        <a:solidFill>
          <a:schemeClr val="accent3">
            <a:lumMod val="75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0" kern="120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</a:rPr>
            <a:t>Integrity</a:t>
          </a:r>
          <a:endParaRPr lang="en-US" sz="1800" b="0" kern="1200" cap="none" spc="0" dirty="0">
            <a:ln w="18415" cmpd="sng">
              <a:solidFill>
                <a:srgbClr val="FFFFFF"/>
              </a:solidFill>
              <a:prstDash val="solid"/>
            </a:ln>
            <a:solidFill>
              <a:srgbClr val="FFFFFF"/>
            </a:solidFill>
            <a:effectLst>
              <a:outerShdw blurRad="63500" dir="3600000" algn="tl" rotWithShape="0">
                <a:srgbClr val="000000">
                  <a:alpha val="70000"/>
                </a:srgbClr>
              </a:outerShdw>
            </a:effectLst>
            <a:latin typeface="+mj-lt"/>
          </a:endParaRPr>
        </a:p>
      </dsp:txBody>
      <dsp:txXfrm>
        <a:off x="3984292" y="221702"/>
        <a:ext cx="1067872" cy="1067872"/>
      </dsp:txXfrm>
    </dsp:sp>
    <dsp:sp modelId="{87CA51B6-BDF1-9B48-BA0C-54E26B9325A8}">
      <dsp:nvSpPr>
        <dsp:cNvPr id="0" name=""/>
        <dsp:cNvSpPr/>
      </dsp:nvSpPr>
      <dsp:spPr>
        <a:xfrm>
          <a:off x="5545825" y="960930"/>
          <a:ext cx="1842427" cy="1556410"/>
        </a:xfrm>
        <a:prstGeom prst="ellipse">
          <a:avLst/>
        </a:prstGeom>
        <a:solidFill>
          <a:schemeClr val="accent5">
            <a:lumMod val="75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800" b="0" kern="1200" cap="none" spc="0" dirty="0" smtClean="0">
            <a:ln w="18415" cmpd="sng">
              <a:solidFill>
                <a:srgbClr val="FFFFFF"/>
              </a:solidFill>
              <a:prstDash val="solid"/>
            </a:ln>
            <a:solidFill>
              <a:srgbClr val="FFFFFF"/>
            </a:solidFill>
            <a:effectLst>
              <a:outerShdw blurRad="63500" dir="3600000" algn="tl" rotWithShape="0">
                <a:srgbClr val="000000">
                  <a:alpha val="70000"/>
                </a:srgbClr>
              </a:outerShdw>
            </a:effectLst>
            <a:latin typeface="+mj-lt"/>
          </a:endParaRP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0" kern="120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</a:rPr>
            <a:t>Availability 		</a:t>
          </a:r>
        </a:p>
      </dsp:txBody>
      <dsp:txXfrm>
        <a:off x="5815642" y="1188861"/>
        <a:ext cx="1302793" cy="1100548"/>
      </dsp:txXfrm>
    </dsp:sp>
    <dsp:sp modelId="{38841C6F-ECA0-5845-ADD8-06F94BDDFEDA}">
      <dsp:nvSpPr>
        <dsp:cNvPr id="0" name=""/>
        <dsp:cNvSpPr/>
      </dsp:nvSpPr>
      <dsp:spPr>
        <a:xfrm>
          <a:off x="5480062" y="2901168"/>
          <a:ext cx="2699163" cy="1452841"/>
        </a:xfrm>
        <a:prstGeom prst="ellipse">
          <a:avLst/>
        </a:prstGeom>
        <a:solidFill>
          <a:schemeClr val="accent3">
            <a:lumMod val="75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0" kern="120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</a:rPr>
            <a:t>Accountability</a:t>
          </a:r>
        </a:p>
      </dsp:txBody>
      <dsp:txXfrm>
        <a:off x="5875345" y="3113932"/>
        <a:ext cx="1908597" cy="1027313"/>
      </dsp:txXfrm>
    </dsp:sp>
    <dsp:sp modelId="{9FEA7F70-2F74-A245-A233-EDF5E84805A7}">
      <dsp:nvSpPr>
        <dsp:cNvPr id="0" name=""/>
        <dsp:cNvSpPr/>
      </dsp:nvSpPr>
      <dsp:spPr>
        <a:xfrm>
          <a:off x="3405054" y="3934486"/>
          <a:ext cx="2226350" cy="1510198"/>
        </a:xfrm>
        <a:prstGeom prst="ellipse">
          <a:avLst/>
        </a:prstGeom>
        <a:solidFill>
          <a:schemeClr val="accent5">
            <a:lumMod val="75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0" kern="120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</a:rPr>
            <a:t>Authenticity</a:t>
          </a:r>
          <a:r>
            <a:rPr lang="en-US" sz="1800" kern="1200" dirty="0" smtClean="0">
              <a:latin typeface="+mj-lt"/>
            </a:rPr>
            <a:t>	</a:t>
          </a:r>
          <a:endParaRPr lang="en-US" sz="1800" kern="1200" dirty="0">
            <a:latin typeface="+mj-lt"/>
          </a:endParaRPr>
        </a:p>
      </dsp:txBody>
      <dsp:txXfrm>
        <a:off x="3731095" y="4155649"/>
        <a:ext cx="1574268" cy="1067872"/>
      </dsp:txXfrm>
    </dsp:sp>
    <dsp:sp modelId="{800EDA8F-81A7-8C4E-897B-284FA51637AB}">
      <dsp:nvSpPr>
        <dsp:cNvPr id="0" name=""/>
        <dsp:cNvSpPr/>
      </dsp:nvSpPr>
      <dsp:spPr>
        <a:xfrm>
          <a:off x="1772154" y="2901179"/>
          <a:ext cx="1782563" cy="1510198"/>
        </a:xfrm>
        <a:prstGeom prst="ellipse">
          <a:avLst/>
        </a:prstGeom>
        <a:solidFill>
          <a:schemeClr val="accent3">
            <a:lumMod val="75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0" kern="120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</a:rPr>
            <a:t>Reliability</a:t>
          </a:r>
          <a:endParaRPr lang="en-US" sz="1800" b="0" kern="1200" cap="none" spc="0" dirty="0">
            <a:ln w="18415" cmpd="sng">
              <a:solidFill>
                <a:srgbClr val="FFFFFF"/>
              </a:solidFill>
              <a:prstDash val="solid"/>
            </a:ln>
            <a:solidFill>
              <a:srgbClr val="FFFFFF"/>
            </a:solidFill>
            <a:effectLst>
              <a:outerShdw blurRad="63500" dir="3600000" algn="tl" rotWithShape="0">
                <a:srgbClr val="000000">
                  <a:alpha val="70000"/>
                </a:srgbClr>
              </a:outerShdw>
            </a:effectLst>
            <a:latin typeface="+mj-lt"/>
          </a:endParaRPr>
        </a:p>
      </dsp:txBody>
      <dsp:txXfrm>
        <a:off x="2033204" y="3122342"/>
        <a:ext cx="1260463" cy="1067872"/>
      </dsp:txXfrm>
    </dsp:sp>
    <dsp:sp modelId="{86A2D228-B306-6A46-A7A2-164614DF38D3}">
      <dsp:nvSpPr>
        <dsp:cNvPr id="0" name=""/>
        <dsp:cNvSpPr/>
      </dsp:nvSpPr>
      <dsp:spPr>
        <a:xfrm>
          <a:off x="1250943" y="885545"/>
          <a:ext cx="2484080" cy="1637266"/>
        </a:xfrm>
        <a:prstGeom prst="ellipse">
          <a:avLst/>
        </a:prstGeom>
        <a:solidFill>
          <a:schemeClr val="accent5">
            <a:lumMod val="75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0" kern="120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</a:rPr>
            <a:t>Confidentiality</a:t>
          </a:r>
          <a:r>
            <a:rPr lang="en-US" sz="1800" kern="1200" dirty="0" smtClean="0">
              <a:latin typeface="+mj-lt"/>
            </a:rPr>
            <a:t>	</a:t>
          </a:r>
          <a:endParaRPr lang="en-US" sz="1800" kern="1200" dirty="0">
            <a:latin typeface="+mj-lt"/>
          </a:endParaRPr>
        </a:p>
      </dsp:txBody>
      <dsp:txXfrm>
        <a:off x="1614728" y="1125317"/>
        <a:ext cx="1756510" cy="1157722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D2EDFE-3C43-5247-A99E-A6193F869A8C}">
      <dsp:nvSpPr>
        <dsp:cNvPr id="0" name=""/>
        <dsp:cNvSpPr/>
      </dsp:nvSpPr>
      <dsp:spPr>
        <a:xfrm>
          <a:off x="0" y="1561944"/>
          <a:ext cx="7632848" cy="1864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8575" cap="flat" cmpd="sng" algn="ctr">
          <a:solidFill>
            <a:schemeClr val="accent5">
              <a:lumMod val="50000"/>
              <a:alpha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92394" tIns="333248" rIns="592394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+mn-lt"/>
            </a:rPr>
            <a:t>Motivation</a:t>
          </a:r>
          <a:endParaRPr lang="en-US" sz="1600" kern="1200" dirty="0">
            <a:latin typeface="+mn-lt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+mn-lt"/>
            </a:rPr>
            <a:t>Capability</a:t>
          </a:r>
          <a:endParaRPr lang="en-US" sz="1600" kern="1200" dirty="0">
            <a:latin typeface="+mn-lt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+mn-lt"/>
            </a:rPr>
            <a:t>Resources</a:t>
          </a:r>
          <a:endParaRPr lang="en-US" sz="1600" kern="1200" dirty="0">
            <a:latin typeface="+mn-lt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+mn-lt"/>
            </a:rPr>
            <a:t>Probability of attack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+mn-lt"/>
            </a:rPr>
            <a:t>Deterrence</a:t>
          </a:r>
        </a:p>
      </dsp:txBody>
      <dsp:txXfrm>
        <a:off x="0" y="1561944"/>
        <a:ext cx="7632848" cy="1864800"/>
      </dsp:txXfrm>
    </dsp:sp>
    <dsp:sp modelId="{D023BD65-AC0B-2448-97EA-3C77B40F2276}">
      <dsp:nvSpPr>
        <dsp:cNvPr id="0" name=""/>
        <dsp:cNvSpPr/>
      </dsp:nvSpPr>
      <dsp:spPr>
        <a:xfrm>
          <a:off x="381642" y="1325784"/>
          <a:ext cx="5342993" cy="472320"/>
        </a:xfrm>
        <a:prstGeom prst="roundRect">
          <a:avLst/>
        </a:prstGeom>
        <a:solidFill>
          <a:schemeClr val="accent5">
            <a:lumMod val="75000"/>
            <a:alpha val="90000"/>
          </a:schemeClr>
        </a:solidFill>
        <a:ln w="28575" cap="flat" cmpd="sng" algn="ctr">
          <a:solidFill>
            <a:schemeClr val="accent5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1952" tIns="0" rIns="201952" bIns="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i="0" kern="1200" dirty="0" smtClean="0">
              <a:solidFill>
                <a:schemeClr val="bg1"/>
              </a:solidFill>
              <a:latin typeface="+mn-lt"/>
            </a:rPr>
            <a:t>Evaluation of human threat sources should consider:</a:t>
          </a:r>
          <a:endParaRPr lang="en-US" sz="1600" b="1" i="0" kern="1200" dirty="0">
            <a:solidFill>
              <a:schemeClr val="bg1"/>
            </a:solidFill>
            <a:latin typeface="+mn-lt"/>
          </a:endParaRPr>
        </a:p>
      </dsp:txBody>
      <dsp:txXfrm>
        <a:off x="404699" y="1348841"/>
        <a:ext cx="5296879" cy="426206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99748E-4FB9-1140-90FC-92977C6E169C}">
      <dsp:nvSpPr>
        <dsp:cNvPr id="0" name=""/>
        <dsp:cNvSpPr/>
      </dsp:nvSpPr>
      <dsp:spPr>
        <a:xfrm>
          <a:off x="1717624" y="2025"/>
          <a:ext cx="2511325" cy="1004530"/>
        </a:xfrm>
        <a:prstGeom prst="chevron">
          <a:avLst/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400" tIns="12700" rIns="0" bIns="12700" numCol="1" spcCol="1270" anchor="ctr" anchorCtr="0">
          <a:noAutofit/>
        </a:bodyPr>
        <a:lstStyle/>
        <a:p>
          <a:pPr lvl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/>
            <a:t>Risk acceptance</a:t>
          </a:r>
          <a:endParaRPr lang="en-US" sz="2000" kern="1200" dirty="0"/>
        </a:p>
      </dsp:txBody>
      <dsp:txXfrm>
        <a:off x="2219889" y="2025"/>
        <a:ext cx="1506795" cy="1004530"/>
      </dsp:txXfrm>
    </dsp:sp>
    <dsp:sp modelId="{1E4C7F21-1449-4D47-8115-B974FF62A42F}">
      <dsp:nvSpPr>
        <dsp:cNvPr id="0" name=""/>
        <dsp:cNvSpPr/>
      </dsp:nvSpPr>
      <dsp:spPr>
        <a:xfrm>
          <a:off x="3902478" y="87410"/>
          <a:ext cx="2355059" cy="833760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7620" rIns="0" bIns="7620" numCol="1" spcCol="1270" anchor="ctr" anchorCtr="0">
          <a:noAutofit/>
        </a:bodyPr>
        <a:lstStyle/>
        <a:p>
          <a:pPr lvl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/>
            <a:t>Choosing to accept a risk level greater than normal for business reasons</a:t>
          </a:r>
          <a:endParaRPr lang="en-US" sz="1200" kern="1200" dirty="0"/>
        </a:p>
      </dsp:txBody>
      <dsp:txXfrm>
        <a:off x="4319358" y="87410"/>
        <a:ext cx="1521299" cy="833760"/>
      </dsp:txXfrm>
    </dsp:sp>
    <dsp:sp modelId="{050E7C00-83A4-0042-B9AB-834CC6FFDE74}">
      <dsp:nvSpPr>
        <dsp:cNvPr id="0" name=""/>
        <dsp:cNvSpPr/>
      </dsp:nvSpPr>
      <dsp:spPr>
        <a:xfrm>
          <a:off x="1717624" y="1147190"/>
          <a:ext cx="2511325" cy="1004530"/>
        </a:xfrm>
        <a:prstGeom prst="chevron">
          <a:avLst/>
        </a:prstGeom>
        <a:solidFill>
          <a:schemeClr val="accent5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400" tIns="12700" rIns="0" bIns="12700" numCol="1" spcCol="1270" anchor="ctr" anchorCtr="0">
          <a:noAutofit/>
        </a:bodyPr>
        <a:lstStyle/>
        <a:p>
          <a:pPr lvl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/>
            <a:t>Risk avoidance</a:t>
          </a:r>
          <a:endParaRPr lang="en-US" sz="2000" kern="1200" dirty="0"/>
        </a:p>
      </dsp:txBody>
      <dsp:txXfrm>
        <a:off x="2219889" y="1147190"/>
        <a:ext cx="1506795" cy="1004530"/>
      </dsp:txXfrm>
    </dsp:sp>
    <dsp:sp modelId="{F79856DF-E333-5D4A-B75D-81750049CF3A}">
      <dsp:nvSpPr>
        <dsp:cNvPr id="0" name=""/>
        <dsp:cNvSpPr/>
      </dsp:nvSpPr>
      <dsp:spPr>
        <a:xfrm>
          <a:off x="3902478" y="1232575"/>
          <a:ext cx="2084400" cy="833760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7620" rIns="0" bIns="7620" numCol="1" spcCol="1270" anchor="ctr" anchorCtr="0">
          <a:noAutofit/>
        </a:bodyPr>
        <a:lstStyle/>
        <a:p>
          <a:pPr lvl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/>
            <a:t>Not proceeding with the activity or system that creates this risk</a:t>
          </a:r>
          <a:endParaRPr lang="en-US" sz="1200" kern="1200" dirty="0"/>
        </a:p>
      </dsp:txBody>
      <dsp:txXfrm>
        <a:off x="4319358" y="1232575"/>
        <a:ext cx="1250640" cy="833760"/>
      </dsp:txXfrm>
    </dsp:sp>
    <dsp:sp modelId="{16C56A94-1083-2E4A-BE40-5C69B727B250}">
      <dsp:nvSpPr>
        <dsp:cNvPr id="0" name=""/>
        <dsp:cNvSpPr/>
      </dsp:nvSpPr>
      <dsp:spPr>
        <a:xfrm>
          <a:off x="1717624" y="2292354"/>
          <a:ext cx="2511325" cy="1004530"/>
        </a:xfrm>
        <a:prstGeom prst="chevron">
          <a:avLst/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400" tIns="12700" rIns="0" bIns="12700" numCol="1" spcCol="1270" anchor="ctr" anchorCtr="0">
          <a:noAutofit/>
        </a:bodyPr>
        <a:lstStyle/>
        <a:p>
          <a:pPr lvl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/>
            <a:t>Risk transfer</a:t>
          </a:r>
          <a:endParaRPr lang="en-US" sz="2000" kern="1200" dirty="0"/>
        </a:p>
      </dsp:txBody>
      <dsp:txXfrm>
        <a:off x="2219889" y="2292354"/>
        <a:ext cx="1506795" cy="1004530"/>
      </dsp:txXfrm>
    </dsp:sp>
    <dsp:sp modelId="{5EC43DED-4F4E-C147-A658-AF90F9C87BCB}">
      <dsp:nvSpPr>
        <dsp:cNvPr id="0" name=""/>
        <dsp:cNvSpPr/>
      </dsp:nvSpPr>
      <dsp:spPr>
        <a:xfrm>
          <a:off x="3902478" y="2377739"/>
          <a:ext cx="2084400" cy="833760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7620" rIns="0" bIns="7620" numCol="1" spcCol="1270" anchor="ctr" anchorCtr="0">
          <a:noAutofit/>
        </a:bodyPr>
        <a:lstStyle/>
        <a:p>
          <a:pPr lvl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/>
            <a:t>Sharing responsibility for the risk with a third party</a:t>
          </a:r>
          <a:endParaRPr lang="en-US" sz="1200" kern="1200" dirty="0"/>
        </a:p>
      </dsp:txBody>
      <dsp:txXfrm>
        <a:off x="4319358" y="2377739"/>
        <a:ext cx="1250640" cy="833760"/>
      </dsp:txXfrm>
    </dsp:sp>
    <dsp:sp modelId="{23718B34-47DD-6941-9BD5-5BE44450ADF6}">
      <dsp:nvSpPr>
        <dsp:cNvPr id="0" name=""/>
        <dsp:cNvSpPr/>
      </dsp:nvSpPr>
      <dsp:spPr>
        <a:xfrm>
          <a:off x="1717624" y="3437519"/>
          <a:ext cx="2511325" cy="1004530"/>
        </a:xfrm>
        <a:prstGeom prst="chevron">
          <a:avLst/>
        </a:prstGeom>
        <a:solidFill>
          <a:schemeClr val="accent5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400" tIns="12700" rIns="0" bIns="12700" numCol="1" spcCol="1270" anchor="ctr" anchorCtr="0">
          <a:noAutofit/>
        </a:bodyPr>
        <a:lstStyle/>
        <a:p>
          <a:pPr lvl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/>
            <a:t>Reduce consequence</a:t>
          </a:r>
          <a:endParaRPr lang="en-US" sz="2000" kern="1200" dirty="0"/>
        </a:p>
      </dsp:txBody>
      <dsp:txXfrm>
        <a:off x="2219889" y="3437519"/>
        <a:ext cx="1506795" cy="1004530"/>
      </dsp:txXfrm>
    </dsp:sp>
    <dsp:sp modelId="{1D04DDD7-9959-4F4B-9DE9-1605710590D4}">
      <dsp:nvSpPr>
        <dsp:cNvPr id="0" name=""/>
        <dsp:cNvSpPr/>
      </dsp:nvSpPr>
      <dsp:spPr>
        <a:xfrm>
          <a:off x="3902478" y="3522904"/>
          <a:ext cx="3320866" cy="833760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7620" rIns="0" bIns="7620" numCol="1" spcCol="1270" anchor="ctr" anchorCtr="0">
          <a:noAutofit/>
        </a:bodyPr>
        <a:lstStyle/>
        <a:p>
          <a:pPr lvl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/>
            <a:t>Modifying the structure or use of the assets at risk to reduce the impact on the organization should the risk occur</a:t>
          </a:r>
          <a:endParaRPr lang="en-US" sz="1200" kern="1200" dirty="0"/>
        </a:p>
      </dsp:txBody>
      <dsp:txXfrm>
        <a:off x="4319358" y="3522904"/>
        <a:ext cx="2487106" cy="833760"/>
      </dsp:txXfrm>
    </dsp:sp>
    <dsp:sp modelId="{EC90C842-D2C4-624A-9D26-6F7EF5D86155}">
      <dsp:nvSpPr>
        <dsp:cNvPr id="0" name=""/>
        <dsp:cNvSpPr/>
      </dsp:nvSpPr>
      <dsp:spPr>
        <a:xfrm>
          <a:off x="1717624" y="4582683"/>
          <a:ext cx="2511325" cy="1004530"/>
        </a:xfrm>
        <a:prstGeom prst="chevron">
          <a:avLst/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400" tIns="12700" rIns="0" bIns="12700" numCol="1" spcCol="1270" anchor="ctr" anchorCtr="0">
          <a:noAutofit/>
        </a:bodyPr>
        <a:lstStyle/>
        <a:p>
          <a:pPr lvl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/>
            <a:t>Reduce likelihood</a:t>
          </a:r>
          <a:endParaRPr lang="en-US" sz="2000" kern="1200" dirty="0"/>
        </a:p>
      </dsp:txBody>
      <dsp:txXfrm>
        <a:off x="2219889" y="4582683"/>
        <a:ext cx="1506795" cy="1004530"/>
      </dsp:txXfrm>
    </dsp:sp>
    <dsp:sp modelId="{DBADCBBB-CE06-C749-9480-7BDC46AC51D9}">
      <dsp:nvSpPr>
        <dsp:cNvPr id="0" name=""/>
        <dsp:cNvSpPr/>
      </dsp:nvSpPr>
      <dsp:spPr>
        <a:xfrm>
          <a:off x="3902478" y="4668069"/>
          <a:ext cx="3371496" cy="833760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7620" rIns="0" bIns="7620" numCol="1" spcCol="1270" anchor="ctr" anchorCtr="0">
          <a:noAutofit/>
        </a:bodyPr>
        <a:lstStyle/>
        <a:p>
          <a:pPr lvl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/>
            <a:t>Implement suitable controls to lower the chance of the vulnerability being exploited</a:t>
          </a:r>
          <a:endParaRPr lang="en-US" sz="1200" kern="1200" dirty="0"/>
        </a:p>
      </dsp:txBody>
      <dsp:txXfrm>
        <a:off x="4319358" y="4668069"/>
        <a:ext cx="2537736" cy="833760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C3FED0-D962-404C-91F0-A3000AF91FB3}">
      <dsp:nvSpPr>
        <dsp:cNvPr id="0" name=""/>
        <dsp:cNvSpPr/>
      </dsp:nvSpPr>
      <dsp:spPr>
        <a:xfrm>
          <a:off x="3519942" y="1124757"/>
          <a:ext cx="1506843" cy="1506843"/>
        </a:xfrm>
        <a:prstGeom prst="ellipse">
          <a:avLst/>
        </a:prstGeom>
        <a:solidFill>
          <a:schemeClr val="accent3">
            <a:lumMod val="75000"/>
          </a:schemeClr>
        </a:solidFill>
        <a:ln>
          <a:solidFill>
            <a:schemeClr val="accent3">
              <a:lumMod val="50000"/>
            </a:schemeClr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2BFAF0D8-4A8F-0749-AC64-7DC132F3C117}">
      <dsp:nvSpPr>
        <dsp:cNvPr id="0" name=""/>
        <dsp:cNvSpPr/>
      </dsp:nvSpPr>
      <dsp:spPr>
        <a:xfrm>
          <a:off x="3331587" y="0"/>
          <a:ext cx="1883554" cy="1026060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Reliability and integrity of SCADA nodes and net</a:t>
          </a:r>
          <a:endParaRPr lang="en-US" sz="1400" kern="1200" dirty="0"/>
        </a:p>
      </dsp:txBody>
      <dsp:txXfrm>
        <a:off x="3331587" y="0"/>
        <a:ext cx="1883554" cy="1026060"/>
      </dsp:txXfrm>
    </dsp:sp>
    <dsp:sp modelId="{AC2F74B8-0E4E-6046-9D54-D538F5FFD874}">
      <dsp:nvSpPr>
        <dsp:cNvPr id="0" name=""/>
        <dsp:cNvSpPr/>
      </dsp:nvSpPr>
      <dsp:spPr>
        <a:xfrm>
          <a:off x="4009038" y="1407168"/>
          <a:ext cx="1506843" cy="1506843"/>
        </a:xfrm>
        <a:prstGeom prst="ellipse">
          <a:avLst/>
        </a:prstGeom>
        <a:solidFill>
          <a:schemeClr val="accent5">
            <a:lumMod val="75000"/>
          </a:schemeClr>
        </a:solidFill>
        <a:ln>
          <a:solidFill>
            <a:schemeClr val="accent5">
              <a:lumMod val="50000"/>
            </a:schemeClr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7B1C97A8-0065-4F42-B87C-66F11B518339}">
      <dsp:nvSpPr>
        <dsp:cNvPr id="0" name=""/>
        <dsp:cNvSpPr/>
      </dsp:nvSpPr>
      <dsp:spPr>
        <a:xfrm>
          <a:off x="5627639" y="977200"/>
          <a:ext cx="1784981" cy="1123780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Integrity of stored file and database information</a:t>
          </a:r>
          <a:endParaRPr lang="en-US" sz="1400" kern="1200" dirty="0"/>
        </a:p>
      </dsp:txBody>
      <dsp:txXfrm>
        <a:off x="5627639" y="977200"/>
        <a:ext cx="1784981" cy="1123780"/>
      </dsp:txXfrm>
    </dsp:sp>
    <dsp:sp modelId="{0E5EB91F-AAC5-2549-BE3A-3F98DFF1D5E7}">
      <dsp:nvSpPr>
        <dsp:cNvPr id="0" name=""/>
        <dsp:cNvSpPr/>
      </dsp:nvSpPr>
      <dsp:spPr>
        <a:xfrm>
          <a:off x="4009038" y="1971990"/>
          <a:ext cx="1506843" cy="1506843"/>
        </a:xfrm>
        <a:prstGeom prst="ellipse">
          <a:avLst/>
        </a:prstGeom>
        <a:solidFill>
          <a:schemeClr val="bg2">
            <a:lumMod val="60000"/>
            <a:lumOff val="40000"/>
          </a:schemeClr>
        </a:solidFill>
        <a:ln>
          <a:solidFill>
            <a:schemeClr val="bg2">
              <a:lumMod val="75000"/>
            </a:schemeClr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07795835-FDC4-F14E-BFB5-19C9E015E57F}">
      <dsp:nvSpPr>
        <dsp:cNvPr id="0" name=""/>
        <dsp:cNvSpPr/>
      </dsp:nvSpPr>
      <dsp:spPr>
        <a:xfrm>
          <a:off x="5627639" y="2653099"/>
          <a:ext cx="1784981" cy="1255702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Availability, integrity of financial system</a:t>
          </a:r>
          <a:endParaRPr lang="en-US" sz="1400" kern="1200" dirty="0"/>
        </a:p>
      </dsp:txBody>
      <dsp:txXfrm>
        <a:off x="5627639" y="2653099"/>
        <a:ext cx="1784981" cy="1255702"/>
      </dsp:txXfrm>
    </dsp:sp>
    <dsp:sp modelId="{594B5D51-73A9-354C-9318-2904C2ECE07F}">
      <dsp:nvSpPr>
        <dsp:cNvPr id="0" name=""/>
        <dsp:cNvSpPr/>
      </dsp:nvSpPr>
      <dsp:spPr>
        <a:xfrm>
          <a:off x="3519942" y="2254890"/>
          <a:ext cx="1506843" cy="1506843"/>
        </a:xfrm>
        <a:prstGeom prst="ellipse">
          <a:avLst/>
        </a:prstGeom>
        <a:solidFill>
          <a:schemeClr val="accent3">
            <a:lumMod val="75000"/>
          </a:schemeClr>
        </a:solidFill>
        <a:ln>
          <a:solidFill>
            <a:schemeClr val="accent3">
              <a:lumMod val="50000"/>
            </a:schemeClr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CA82516A-8F1C-9E45-8902-E7396FDD27BD}">
      <dsp:nvSpPr>
        <dsp:cNvPr id="0" name=""/>
        <dsp:cNvSpPr/>
      </dsp:nvSpPr>
      <dsp:spPr>
        <a:xfrm>
          <a:off x="3331587" y="3859942"/>
          <a:ext cx="1883554" cy="1026060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Availability, integrity of procurement system</a:t>
          </a:r>
          <a:endParaRPr lang="en-US" sz="1400" kern="1200" dirty="0"/>
        </a:p>
      </dsp:txBody>
      <dsp:txXfrm>
        <a:off x="3331587" y="3859942"/>
        <a:ext cx="1883554" cy="1026060"/>
      </dsp:txXfrm>
    </dsp:sp>
    <dsp:sp modelId="{2A3A5586-E7AB-D94F-A560-1EFB76B640DD}">
      <dsp:nvSpPr>
        <dsp:cNvPr id="0" name=""/>
        <dsp:cNvSpPr/>
      </dsp:nvSpPr>
      <dsp:spPr>
        <a:xfrm>
          <a:off x="3030846" y="1971990"/>
          <a:ext cx="1506843" cy="1506843"/>
        </a:xfrm>
        <a:prstGeom prst="ellipse">
          <a:avLst/>
        </a:prstGeom>
        <a:solidFill>
          <a:schemeClr val="accent5">
            <a:lumMod val="75000"/>
          </a:schemeClr>
        </a:solidFill>
        <a:ln>
          <a:solidFill>
            <a:schemeClr val="accent5">
              <a:lumMod val="50000"/>
            </a:schemeClr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70FEFBAF-F656-3248-A34D-B76B43D70719}">
      <dsp:nvSpPr>
        <dsp:cNvPr id="0" name=""/>
        <dsp:cNvSpPr/>
      </dsp:nvSpPr>
      <dsp:spPr>
        <a:xfrm>
          <a:off x="442400" y="2664300"/>
          <a:ext cx="2419238" cy="1255702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Availability, integrity of maintenance/production system</a:t>
          </a:r>
          <a:endParaRPr lang="en-US" sz="1400" kern="1200" dirty="0"/>
        </a:p>
      </dsp:txBody>
      <dsp:txXfrm>
        <a:off x="442400" y="2664300"/>
        <a:ext cx="2419238" cy="1255702"/>
      </dsp:txXfrm>
    </dsp:sp>
    <dsp:sp modelId="{4BACD46B-8D3C-E740-BAFF-585B6A64311B}">
      <dsp:nvSpPr>
        <dsp:cNvPr id="0" name=""/>
        <dsp:cNvSpPr/>
      </dsp:nvSpPr>
      <dsp:spPr>
        <a:xfrm>
          <a:off x="3030846" y="1407168"/>
          <a:ext cx="1506843" cy="1506843"/>
        </a:xfrm>
        <a:prstGeom prst="ellipse">
          <a:avLst/>
        </a:prstGeom>
        <a:solidFill>
          <a:schemeClr val="bg2">
            <a:lumMod val="60000"/>
            <a:lumOff val="40000"/>
          </a:schemeClr>
        </a:solidFill>
        <a:ln>
          <a:solidFill>
            <a:schemeClr val="bg2">
              <a:lumMod val="75000"/>
            </a:schemeClr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1B138646-AEDA-834B-BCC6-98FBDA30433D}">
      <dsp:nvSpPr>
        <dsp:cNvPr id="0" name=""/>
        <dsp:cNvSpPr/>
      </dsp:nvSpPr>
      <dsp:spPr>
        <a:xfrm>
          <a:off x="1134107" y="977200"/>
          <a:ext cx="1784981" cy="1255702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Availability, integrity and confidentiality of mail services</a:t>
          </a:r>
          <a:endParaRPr lang="en-US" sz="1400" kern="1200" dirty="0"/>
        </a:p>
      </dsp:txBody>
      <dsp:txXfrm>
        <a:off x="1134107" y="977200"/>
        <a:ext cx="1784981" cy="125570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CEBCA9-E0EF-964A-930C-85776AACF547}">
      <dsp:nvSpPr>
        <dsp:cNvPr id="0" name=""/>
        <dsp:cNvSpPr/>
      </dsp:nvSpPr>
      <dsp:spPr>
        <a:xfrm>
          <a:off x="0" y="0"/>
          <a:ext cx="9144000" cy="1531620"/>
        </a:xfrm>
        <a:prstGeom prst="rect">
          <a:avLst/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b="0" kern="1200" dirty="0" smtClean="0">
              <a:latin typeface="+mn-lt"/>
            </a:rPr>
            <a:t>IT SECURITY MANAGEMENT:  A process used to achieve and maintain appropriate levels of confidentiality, integrity, availability, accountability, authenticity, and reliability.  IT security management functions include:</a:t>
          </a:r>
          <a:endParaRPr lang="en-US" sz="2200" b="0" kern="1200" dirty="0">
            <a:latin typeface="+mn-lt"/>
          </a:endParaRPr>
        </a:p>
      </dsp:txBody>
      <dsp:txXfrm>
        <a:off x="0" y="0"/>
        <a:ext cx="9144000" cy="1531620"/>
      </dsp:txXfrm>
    </dsp:sp>
    <dsp:sp modelId="{1C84FA8C-ED9A-FC43-A391-DDDD79295E98}">
      <dsp:nvSpPr>
        <dsp:cNvPr id="0" name=""/>
        <dsp:cNvSpPr/>
      </dsp:nvSpPr>
      <dsp:spPr>
        <a:xfrm>
          <a:off x="3146" y="1531620"/>
          <a:ext cx="1246252" cy="3216402"/>
        </a:xfrm>
        <a:prstGeom prst="rect">
          <a:avLst/>
        </a:prstGeom>
        <a:solidFill>
          <a:schemeClr val="accent3">
            <a:lumMod val="60000"/>
            <a:lumOff val="4000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>
              <a:latin typeface="+mn-lt"/>
            </a:rPr>
            <a:t>Determining organizational         IT security objectives, strategies, and policies</a:t>
          </a:r>
          <a:endParaRPr lang="en-US" sz="1200" b="1" kern="1200" dirty="0">
            <a:latin typeface="+mn-lt"/>
          </a:endParaRPr>
        </a:p>
      </dsp:txBody>
      <dsp:txXfrm>
        <a:off x="3146" y="1531620"/>
        <a:ext cx="1246252" cy="3216402"/>
      </dsp:txXfrm>
    </dsp:sp>
    <dsp:sp modelId="{133A0DB5-B4DC-EE4F-97ED-465127DA17DB}">
      <dsp:nvSpPr>
        <dsp:cNvPr id="0" name=""/>
        <dsp:cNvSpPr/>
      </dsp:nvSpPr>
      <dsp:spPr>
        <a:xfrm>
          <a:off x="1249398" y="1531620"/>
          <a:ext cx="1144749" cy="3216402"/>
        </a:xfrm>
        <a:prstGeom prst="rect">
          <a:avLst/>
        </a:prstGeom>
        <a:solidFill>
          <a:schemeClr val="accent3">
            <a:lumMod val="60000"/>
            <a:lumOff val="4000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smtClean="0">
              <a:latin typeface="+mn-lt"/>
            </a:rPr>
            <a:t>Determining organizational IT security requirements</a:t>
          </a:r>
          <a:endParaRPr lang="en-US" sz="1200" b="1" kern="1200" dirty="0">
            <a:latin typeface="+mn-lt"/>
          </a:endParaRPr>
        </a:p>
      </dsp:txBody>
      <dsp:txXfrm>
        <a:off x="1249398" y="1531620"/>
        <a:ext cx="1144749" cy="3216402"/>
      </dsp:txXfrm>
    </dsp:sp>
    <dsp:sp modelId="{91F63209-B40C-294A-A932-B982AEBD2ABF}">
      <dsp:nvSpPr>
        <dsp:cNvPr id="0" name=""/>
        <dsp:cNvSpPr/>
      </dsp:nvSpPr>
      <dsp:spPr>
        <a:xfrm>
          <a:off x="2394148" y="1531620"/>
          <a:ext cx="1247343" cy="3216402"/>
        </a:xfrm>
        <a:prstGeom prst="rect">
          <a:avLst/>
        </a:prstGeom>
        <a:solidFill>
          <a:schemeClr val="accent3">
            <a:lumMod val="60000"/>
            <a:lumOff val="4000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smtClean="0">
              <a:latin typeface="+mn-lt"/>
            </a:rPr>
            <a:t>Identifying and analyzing security threats to IT assets within the organization</a:t>
          </a:r>
          <a:endParaRPr lang="en-US" sz="1200" b="1" kern="1200" dirty="0">
            <a:latin typeface="+mn-lt"/>
          </a:endParaRPr>
        </a:p>
      </dsp:txBody>
      <dsp:txXfrm>
        <a:off x="2394148" y="1531620"/>
        <a:ext cx="1247343" cy="3216402"/>
      </dsp:txXfrm>
    </dsp:sp>
    <dsp:sp modelId="{1932F4D9-3099-CD47-A33A-8F7F982E4626}">
      <dsp:nvSpPr>
        <dsp:cNvPr id="0" name=""/>
        <dsp:cNvSpPr/>
      </dsp:nvSpPr>
      <dsp:spPr>
        <a:xfrm>
          <a:off x="3641491" y="1531620"/>
          <a:ext cx="1014101" cy="3216402"/>
        </a:xfrm>
        <a:prstGeom prst="rect">
          <a:avLst/>
        </a:prstGeom>
        <a:solidFill>
          <a:schemeClr val="accent3">
            <a:lumMod val="60000"/>
            <a:lumOff val="4000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>
              <a:latin typeface="+mn-lt"/>
            </a:rPr>
            <a:t>Identifying and analyzing risks</a:t>
          </a:r>
          <a:endParaRPr lang="en-US" sz="1200" b="1" kern="1200" dirty="0">
            <a:latin typeface="+mn-lt"/>
          </a:endParaRPr>
        </a:p>
      </dsp:txBody>
      <dsp:txXfrm>
        <a:off x="3641491" y="1531620"/>
        <a:ext cx="1014101" cy="3216402"/>
      </dsp:txXfrm>
    </dsp:sp>
    <dsp:sp modelId="{32E9282E-07BA-1F46-8BAE-3D761FEF1ED8}">
      <dsp:nvSpPr>
        <dsp:cNvPr id="0" name=""/>
        <dsp:cNvSpPr/>
      </dsp:nvSpPr>
      <dsp:spPr>
        <a:xfrm>
          <a:off x="4655592" y="1531620"/>
          <a:ext cx="1174661" cy="3216402"/>
        </a:xfrm>
        <a:prstGeom prst="rect">
          <a:avLst/>
        </a:prstGeom>
        <a:solidFill>
          <a:schemeClr val="accent3">
            <a:lumMod val="60000"/>
            <a:lumOff val="4000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>
              <a:latin typeface="+mn-lt"/>
            </a:rPr>
            <a:t>Specifying appropriate safeguards</a:t>
          </a:r>
          <a:endParaRPr lang="en-US" sz="1200" b="1" kern="1200" dirty="0">
            <a:latin typeface="+mn-lt"/>
          </a:endParaRPr>
        </a:p>
      </dsp:txBody>
      <dsp:txXfrm>
        <a:off x="4655592" y="1531620"/>
        <a:ext cx="1174661" cy="3216402"/>
      </dsp:txXfrm>
    </dsp:sp>
    <dsp:sp modelId="{24676DF4-7AD2-B944-AB30-B7D9C5A5000D}">
      <dsp:nvSpPr>
        <dsp:cNvPr id="0" name=""/>
        <dsp:cNvSpPr/>
      </dsp:nvSpPr>
      <dsp:spPr>
        <a:xfrm>
          <a:off x="5830254" y="1523997"/>
          <a:ext cx="1241585" cy="3231647"/>
        </a:xfrm>
        <a:prstGeom prst="rect">
          <a:avLst/>
        </a:prstGeom>
        <a:solidFill>
          <a:schemeClr val="accent3">
            <a:lumMod val="60000"/>
            <a:lumOff val="4000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11175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50" b="1" kern="1200" dirty="0" smtClean="0">
              <a:latin typeface="+mn-lt"/>
            </a:rPr>
            <a:t>Monitoring the implementation and operation of safeguards that are necessary in order to cost effectively protect the information and services within the organization</a:t>
          </a:r>
          <a:endParaRPr lang="en-US" sz="1150" b="1" kern="1200" dirty="0">
            <a:latin typeface="+mn-lt"/>
          </a:endParaRPr>
        </a:p>
      </dsp:txBody>
      <dsp:txXfrm>
        <a:off x="5830254" y="1523997"/>
        <a:ext cx="1241585" cy="3231647"/>
      </dsp:txXfrm>
    </dsp:sp>
    <dsp:sp modelId="{28C3CB3C-C7D2-CB49-A95C-0705ACD23DED}">
      <dsp:nvSpPr>
        <dsp:cNvPr id="0" name=""/>
        <dsp:cNvSpPr/>
      </dsp:nvSpPr>
      <dsp:spPr>
        <a:xfrm>
          <a:off x="7071840" y="1531620"/>
          <a:ext cx="1135230" cy="3216402"/>
        </a:xfrm>
        <a:prstGeom prst="rect">
          <a:avLst/>
        </a:prstGeom>
        <a:solidFill>
          <a:schemeClr val="accent3">
            <a:lumMod val="60000"/>
            <a:lumOff val="4000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>
              <a:latin typeface="+mn-lt"/>
            </a:rPr>
            <a:t>Developing and implementing a security awareness program</a:t>
          </a:r>
          <a:endParaRPr lang="en-US" sz="1200" b="1" kern="1200" dirty="0">
            <a:latin typeface="+mn-lt"/>
          </a:endParaRPr>
        </a:p>
      </dsp:txBody>
      <dsp:txXfrm>
        <a:off x="7071840" y="1531620"/>
        <a:ext cx="1135230" cy="3216402"/>
      </dsp:txXfrm>
    </dsp:sp>
    <dsp:sp modelId="{932EB49E-B7CA-6943-9EE4-2E29970FB7DB}">
      <dsp:nvSpPr>
        <dsp:cNvPr id="0" name=""/>
        <dsp:cNvSpPr/>
      </dsp:nvSpPr>
      <dsp:spPr>
        <a:xfrm>
          <a:off x="8207071" y="1531620"/>
          <a:ext cx="933782" cy="3216402"/>
        </a:xfrm>
        <a:prstGeom prst="rect">
          <a:avLst/>
        </a:prstGeom>
        <a:solidFill>
          <a:schemeClr val="accent3">
            <a:lumMod val="60000"/>
            <a:lumOff val="4000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>
              <a:latin typeface="+mn-lt"/>
            </a:rPr>
            <a:t>Detecting and reacting to incidents</a:t>
          </a:r>
          <a:endParaRPr lang="en-US" sz="1200" b="1" kern="1200" dirty="0">
            <a:latin typeface="+mn-lt"/>
          </a:endParaRPr>
        </a:p>
      </dsp:txBody>
      <dsp:txXfrm>
        <a:off x="8207071" y="1531620"/>
        <a:ext cx="933782" cy="3216402"/>
      </dsp:txXfrm>
    </dsp:sp>
    <dsp:sp modelId="{FFE7BA93-BDD0-984C-89E5-5B213247846F}">
      <dsp:nvSpPr>
        <dsp:cNvPr id="0" name=""/>
        <dsp:cNvSpPr/>
      </dsp:nvSpPr>
      <dsp:spPr>
        <a:xfrm>
          <a:off x="0" y="4748022"/>
          <a:ext cx="9144000" cy="357378"/>
        </a:xfrm>
        <a:prstGeom prst="rect">
          <a:avLst/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11F8B2-A2DD-5E42-83BE-338AE56DA0B9}">
      <dsp:nvSpPr>
        <dsp:cNvPr id="0" name=""/>
        <dsp:cNvSpPr/>
      </dsp:nvSpPr>
      <dsp:spPr>
        <a:xfrm>
          <a:off x="0" y="0"/>
          <a:ext cx="3048000" cy="4572000"/>
        </a:xfrm>
        <a:prstGeom prst="roundRect">
          <a:avLst>
            <a:gd name="adj" fmla="val 10000"/>
          </a:avLst>
        </a:prstGeom>
        <a:solidFill>
          <a:schemeClr val="accent5">
            <a:lumMod val="60000"/>
            <a:lumOff val="40000"/>
          </a:schemeClr>
        </a:solidFill>
        <a:ln>
          <a:noFill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 smtClean="0">
              <a:latin typeface="+mn-lt"/>
            </a:rPr>
            <a:t>First examine organization’s IT security:</a:t>
          </a:r>
          <a:endParaRPr lang="en-US" sz="2500" kern="1200" dirty="0">
            <a:latin typeface="+mn-lt"/>
          </a:endParaRPr>
        </a:p>
      </dsp:txBody>
      <dsp:txXfrm>
        <a:off x="0" y="0"/>
        <a:ext cx="3048000" cy="1371600"/>
      </dsp:txXfrm>
    </dsp:sp>
    <dsp:sp modelId="{52E71F39-9D61-6744-A980-F4B723FA1F95}">
      <dsp:nvSpPr>
        <dsp:cNvPr id="0" name=""/>
        <dsp:cNvSpPr/>
      </dsp:nvSpPr>
      <dsp:spPr>
        <a:xfrm>
          <a:off x="304800" y="1371990"/>
          <a:ext cx="2438400" cy="898214"/>
        </a:xfrm>
        <a:prstGeom prst="roundRect">
          <a:avLst>
            <a:gd name="adj" fmla="val 10000"/>
          </a:avLst>
        </a:prstGeom>
        <a:solidFill>
          <a:schemeClr val="accent5">
            <a:lumMod val="5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34290" rIns="45720" bIns="3429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i="0" kern="1200" smtClean="0">
              <a:latin typeface="+mn-lt"/>
            </a:rPr>
            <a:t>Objectives</a:t>
          </a:r>
          <a:r>
            <a:rPr lang="en-US" sz="1800" kern="1200" smtClean="0">
              <a:latin typeface="+mn-lt"/>
            </a:rPr>
            <a:t> - wanted IT security outcomes</a:t>
          </a:r>
          <a:endParaRPr lang="en-US" sz="1800" kern="1200" dirty="0">
            <a:latin typeface="+mn-lt"/>
          </a:endParaRPr>
        </a:p>
      </dsp:txBody>
      <dsp:txXfrm>
        <a:off x="331108" y="1398298"/>
        <a:ext cx="2385784" cy="845598"/>
      </dsp:txXfrm>
    </dsp:sp>
    <dsp:sp modelId="{895D45A9-5732-1F49-82EE-95819AA2B3C9}">
      <dsp:nvSpPr>
        <dsp:cNvPr id="0" name=""/>
        <dsp:cNvSpPr/>
      </dsp:nvSpPr>
      <dsp:spPr>
        <a:xfrm>
          <a:off x="304800" y="2408392"/>
          <a:ext cx="2438400" cy="898214"/>
        </a:xfrm>
        <a:prstGeom prst="roundRect">
          <a:avLst>
            <a:gd name="adj" fmla="val 10000"/>
          </a:avLst>
        </a:prstGeom>
        <a:solidFill>
          <a:schemeClr val="accent5">
            <a:lumMod val="5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34290" rIns="45720" bIns="3429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i="0" kern="1200" dirty="0" smtClean="0">
              <a:latin typeface="+mn-lt"/>
            </a:rPr>
            <a:t>Strategies</a:t>
          </a:r>
          <a:r>
            <a:rPr lang="en-US" sz="1800" kern="1200" dirty="0" smtClean="0">
              <a:latin typeface="+mn-lt"/>
            </a:rPr>
            <a:t> - how to meet objectives</a:t>
          </a:r>
          <a:endParaRPr lang="en-US" sz="1800" kern="1200" dirty="0">
            <a:latin typeface="+mn-lt"/>
          </a:endParaRPr>
        </a:p>
      </dsp:txBody>
      <dsp:txXfrm>
        <a:off x="331108" y="2434700"/>
        <a:ext cx="2385784" cy="845598"/>
      </dsp:txXfrm>
    </dsp:sp>
    <dsp:sp modelId="{C0C6AEA2-1A13-364E-9701-B43766F33FE2}">
      <dsp:nvSpPr>
        <dsp:cNvPr id="0" name=""/>
        <dsp:cNvSpPr/>
      </dsp:nvSpPr>
      <dsp:spPr>
        <a:xfrm>
          <a:off x="304800" y="3444794"/>
          <a:ext cx="2438400" cy="898214"/>
        </a:xfrm>
        <a:prstGeom prst="roundRect">
          <a:avLst>
            <a:gd name="adj" fmla="val 10000"/>
          </a:avLst>
        </a:prstGeom>
        <a:solidFill>
          <a:schemeClr val="accent5">
            <a:lumMod val="5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34290" rIns="45720" bIns="3429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i="0" kern="1200" dirty="0" smtClean="0">
              <a:latin typeface="+mn-lt"/>
            </a:rPr>
            <a:t>Policies</a:t>
          </a:r>
          <a:r>
            <a:rPr lang="en-US" sz="1800" kern="1200" dirty="0" smtClean="0">
              <a:latin typeface="+mn-lt"/>
            </a:rPr>
            <a:t> - identify what needs to be done</a:t>
          </a:r>
          <a:endParaRPr lang="en-US" sz="1800" kern="1200" dirty="0">
            <a:latin typeface="+mn-lt"/>
          </a:endParaRPr>
        </a:p>
      </dsp:txBody>
      <dsp:txXfrm>
        <a:off x="331108" y="3471102"/>
        <a:ext cx="2385784" cy="84559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6B76C59-715A-B042-B465-CD10C9F3F325}">
      <dsp:nvSpPr>
        <dsp:cNvPr id="0" name=""/>
        <dsp:cNvSpPr/>
      </dsp:nvSpPr>
      <dsp:spPr>
        <a:xfrm>
          <a:off x="0" y="57415"/>
          <a:ext cx="8784976" cy="825336"/>
        </a:xfrm>
        <a:prstGeom prst="rect">
          <a:avLst/>
        </a:prstGeom>
        <a:solidFill>
          <a:schemeClr val="accent3">
            <a:lumMod val="75000"/>
          </a:schemeClr>
        </a:solidFill>
        <a:ln w="9525" cap="flat" cmpd="sng" algn="ctr">
          <a:solidFill>
            <a:schemeClr val="accent3">
              <a:lumMod val="5000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1808" tIns="138176" rIns="241808" bIns="138176" numCol="1" spcCol="1270" anchor="ctr" anchorCtr="0">
          <a:noAutofit/>
        </a:bodyPr>
        <a:lstStyle/>
        <a:p>
          <a:pPr lvl="0" algn="ctr" defTabSz="1511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400" b="1" kern="1200" dirty="0" smtClean="0">
              <a:solidFill>
                <a:schemeClr val="bg1"/>
              </a:solidFill>
            </a:rPr>
            <a:t>Needs to address:</a:t>
          </a:r>
          <a:endParaRPr lang="en-US" sz="3400" kern="1200" dirty="0">
            <a:solidFill>
              <a:schemeClr val="bg1"/>
            </a:solidFill>
          </a:endParaRPr>
        </a:p>
      </dsp:txBody>
      <dsp:txXfrm>
        <a:off x="0" y="57415"/>
        <a:ext cx="8784976" cy="825336"/>
      </dsp:txXfrm>
    </dsp:sp>
    <dsp:sp modelId="{7B01258C-2BDC-D14A-80F7-36087E807CED}">
      <dsp:nvSpPr>
        <dsp:cNvPr id="0" name=""/>
        <dsp:cNvSpPr/>
      </dsp:nvSpPr>
      <dsp:spPr>
        <a:xfrm>
          <a:off x="0" y="882752"/>
          <a:ext cx="8784976" cy="4172399"/>
        </a:xfrm>
        <a:prstGeom prst="rect">
          <a:avLst/>
        </a:prstGeom>
        <a:solidFill>
          <a:schemeClr val="accent3">
            <a:lumMod val="60000"/>
            <a:lumOff val="40000"/>
          </a:schemeClr>
        </a:solidFill>
        <a:ln w="9525" cap="flat" cmpd="sng" algn="ctr">
          <a:solidFill>
            <a:schemeClr val="accent3">
              <a:lumMod val="5000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346" tIns="101346" rIns="135128" bIns="152019" numCol="1" spcCol="1270" anchor="t" anchorCtr="0">
          <a:noAutofit/>
        </a:bodyPr>
        <a:lstStyle/>
        <a:p>
          <a:pPr marL="171450" lvl="1" indent="-171450" algn="l" defTabSz="844550" rtl="0">
            <a:lnSpc>
              <a:spcPct val="90000"/>
            </a:lnSpc>
            <a:spcBef>
              <a:spcPct val="0"/>
            </a:spcBef>
            <a:spcAft>
              <a:spcPts val="342"/>
            </a:spcAft>
            <a:buChar char="••"/>
          </a:pPr>
          <a:r>
            <a:rPr lang="en-US" sz="1900" b="0" kern="1200" dirty="0" smtClean="0">
              <a:latin typeface="+mn-lt"/>
            </a:rPr>
            <a:t>Scope and purpose including relation of objectives to business, legal, regulatory requirements</a:t>
          </a:r>
          <a:endParaRPr lang="en-US" sz="1900" b="0" kern="1200" dirty="0">
            <a:latin typeface="+mn-lt"/>
          </a:endParaRPr>
        </a:p>
        <a:p>
          <a:pPr marL="171450" lvl="1" indent="-171450" algn="l" defTabSz="844550" rtl="0">
            <a:lnSpc>
              <a:spcPct val="90000"/>
            </a:lnSpc>
            <a:spcBef>
              <a:spcPct val="0"/>
            </a:spcBef>
            <a:spcAft>
              <a:spcPts val="342"/>
            </a:spcAft>
            <a:buChar char="••"/>
          </a:pPr>
          <a:r>
            <a:rPr lang="en-US" sz="1900" b="0" kern="1200" dirty="0" smtClean="0">
              <a:latin typeface="+mn-lt"/>
            </a:rPr>
            <a:t>IT security requirements</a:t>
          </a:r>
          <a:endParaRPr lang="en-US" sz="1900" b="0" kern="1200" dirty="0">
            <a:latin typeface="+mn-lt"/>
          </a:endParaRPr>
        </a:p>
        <a:p>
          <a:pPr marL="171450" lvl="1" indent="-171450" algn="l" defTabSz="844550" rtl="0">
            <a:lnSpc>
              <a:spcPct val="90000"/>
            </a:lnSpc>
            <a:spcBef>
              <a:spcPct val="0"/>
            </a:spcBef>
            <a:spcAft>
              <a:spcPts val="342"/>
            </a:spcAft>
            <a:buChar char="••"/>
          </a:pPr>
          <a:r>
            <a:rPr lang="en-US" sz="1900" b="0" kern="1200" dirty="0" smtClean="0">
              <a:latin typeface="+mn-lt"/>
            </a:rPr>
            <a:t>Assignment of responsibilities</a:t>
          </a:r>
          <a:endParaRPr lang="en-US" sz="1900" b="0" kern="1200" dirty="0">
            <a:latin typeface="+mn-lt"/>
          </a:endParaRPr>
        </a:p>
        <a:p>
          <a:pPr marL="171450" lvl="1" indent="-171450" algn="l" defTabSz="844550" rtl="0">
            <a:lnSpc>
              <a:spcPct val="90000"/>
            </a:lnSpc>
            <a:spcBef>
              <a:spcPct val="0"/>
            </a:spcBef>
            <a:spcAft>
              <a:spcPts val="342"/>
            </a:spcAft>
            <a:buChar char="••"/>
          </a:pPr>
          <a:r>
            <a:rPr lang="en-US" sz="1900" b="0" kern="1200" dirty="0" smtClean="0">
              <a:latin typeface="+mn-lt"/>
            </a:rPr>
            <a:t>Risk management approach</a:t>
          </a:r>
          <a:endParaRPr lang="en-US" sz="1900" b="0" kern="1200" dirty="0">
            <a:latin typeface="+mn-lt"/>
          </a:endParaRPr>
        </a:p>
        <a:p>
          <a:pPr marL="171450" lvl="1" indent="-171450" algn="l" defTabSz="844550" rtl="0">
            <a:lnSpc>
              <a:spcPct val="90000"/>
            </a:lnSpc>
            <a:spcBef>
              <a:spcPct val="0"/>
            </a:spcBef>
            <a:spcAft>
              <a:spcPts val="342"/>
            </a:spcAft>
            <a:buChar char="••"/>
          </a:pPr>
          <a:r>
            <a:rPr lang="en-US" sz="1900" b="0" kern="1200" dirty="0" smtClean="0">
              <a:latin typeface="+mn-lt"/>
            </a:rPr>
            <a:t>Security awareness and training</a:t>
          </a:r>
          <a:endParaRPr lang="en-US" sz="1900" b="0" kern="1200" dirty="0">
            <a:latin typeface="+mn-lt"/>
          </a:endParaRPr>
        </a:p>
        <a:p>
          <a:pPr marL="171450" lvl="1" indent="-171450" algn="l" defTabSz="844550" rtl="0">
            <a:lnSpc>
              <a:spcPct val="90000"/>
            </a:lnSpc>
            <a:spcBef>
              <a:spcPct val="0"/>
            </a:spcBef>
            <a:spcAft>
              <a:spcPts val="342"/>
            </a:spcAft>
            <a:buChar char="••"/>
          </a:pPr>
          <a:r>
            <a:rPr lang="en-US" sz="1900" b="0" kern="1200" dirty="0" smtClean="0">
              <a:latin typeface="+mn-lt"/>
            </a:rPr>
            <a:t>General personnel issues and any legal sanctions</a:t>
          </a:r>
          <a:endParaRPr lang="en-US" sz="1900" b="0" kern="1200" dirty="0">
            <a:latin typeface="+mn-lt"/>
          </a:endParaRPr>
        </a:p>
        <a:p>
          <a:pPr marL="171450" lvl="1" indent="-171450" algn="l" defTabSz="844550" rtl="0">
            <a:lnSpc>
              <a:spcPct val="90000"/>
            </a:lnSpc>
            <a:spcBef>
              <a:spcPct val="0"/>
            </a:spcBef>
            <a:spcAft>
              <a:spcPts val="342"/>
            </a:spcAft>
            <a:buChar char="••"/>
          </a:pPr>
          <a:r>
            <a:rPr lang="en-US" sz="1900" b="0" kern="1200" dirty="0" smtClean="0">
              <a:latin typeface="+mn-lt"/>
            </a:rPr>
            <a:t>Integration of security into systems development</a:t>
          </a:r>
          <a:endParaRPr lang="en-US" sz="1900" b="0" kern="1200" dirty="0">
            <a:latin typeface="+mn-lt"/>
          </a:endParaRPr>
        </a:p>
        <a:p>
          <a:pPr marL="171450" lvl="1" indent="-171450" algn="l" defTabSz="844550" rtl="0">
            <a:lnSpc>
              <a:spcPct val="90000"/>
            </a:lnSpc>
            <a:spcBef>
              <a:spcPct val="0"/>
            </a:spcBef>
            <a:spcAft>
              <a:spcPts val="342"/>
            </a:spcAft>
            <a:buChar char="••"/>
          </a:pPr>
          <a:r>
            <a:rPr lang="en-US" sz="1900" b="0" kern="1200" dirty="0" smtClean="0">
              <a:latin typeface="+mn-lt"/>
            </a:rPr>
            <a:t>Information classification scheme</a:t>
          </a:r>
          <a:endParaRPr lang="en-US" sz="1900" b="0" kern="1200" dirty="0">
            <a:latin typeface="+mn-lt"/>
          </a:endParaRPr>
        </a:p>
        <a:p>
          <a:pPr marL="171450" lvl="1" indent="-171450" algn="l" defTabSz="844550" rtl="0">
            <a:lnSpc>
              <a:spcPct val="90000"/>
            </a:lnSpc>
            <a:spcBef>
              <a:spcPct val="0"/>
            </a:spcBef>
            <a:spcAft>
              <a:spcPts val="342"/>
            </a:spcAft>
            <a:buChar char="••"/>
          </a:pPr>
          <a:r>
            <a:rPr lang="en-US" sz="1900" b="0" kern="1200" dirty="0" smtClean="0">
              <a:latin typeface="+mn-lt"/>
            </a:rPr>
            <a:t>Contingency and business continuity planning</a:t>
          </a:r>
          <a:endParaRPr lang="en-US" sz="1900" b="0" kern="1200" dirty="0">
            <a:latin typeface="+mn-lt"/>
          </a:endParaRPr>
        </a:p>
        <a:p>
          <a:pPr marL="171450" lvl="1" indent="-171450" algn="l" defTabSz="844550" rtl="0">
            <a:lnSpc>
              <a:spcPct val="90000"/>
            </a:lnSpc>
            <a:spcBef>
              <a:spcPct val="0"/>
            </a:spcBef>
            <a:spcAft>
              <a:spcPts val="342"/>
            </a:spcAft>
            <a:buChar char="••"/>
          </a:pPr>
          <a:r>
            <a:rPr lang="en-US" sz="1900" b="0" kern="1200" dirty="0" smtClean="0">
              <a:latin typeface="+mn-lt"/>
            </a:rPr>
            <a:t>Incident detection and handling processes</a:t>
          </a:r>
          <a:endParaRPr lang="en-US" sz="1900" b="0" kern="1200" dirty="0">
            <a:latin typeface="+mn-lt"/>
          </a:endParaRPr>
        </a:p>
        <a:p>
          <a:pPr marL="171450" lvl="1" indent="-171450" algn="l" defTabSz="844550" rtl="0">
            <a:lnSpc>
              <a:spcPct val="90000"/>
            </a:lnSpc>
            <a:spcBef>
              <a:spcPct val="0"/>
            </a:spcBef>
            <a:spcAft>
              <a:spcPts val="342"/>
            </a:spcAft>
            <a:buChar char="••"/>
          </a:pPr>
          <a:r>
            <a:rPr lang="en-US" sz="1900" b="0" kern="1200" dirty="0" smtClean="0">
              <a:latin typeface="+mn-lt"/>
            </a:rPr>
            <a:t>How and when policy reviewed, and change control to it</a:t>
          </a:r>
          <a:endParaRPr lang="en-US" sz="1900" b="0" kern="1200" dirty="0">
            <a:latin typeface="+mn-lt"/>
          </a:endParaRPr>
        </a:p>
      </dsp:txBody>
      <dsp:txXfrm>
        <a:off x="0" y="882752"/>
        <a:ext cx="8784976" cy="4172399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FF1D93-B1A7-EC4D-B4AE-9716ECD96F07}">
      <dsp:nvSpPr>
        <dsp:cNvPr id="0" name=""/>
        <dsp:cNvSpPr/>
      </dsp:nvSpPr>
      <dsp:spPr>
        <a:xfrm flipV="1">
          <a:off x="538248" y="634605"/>
          <a:ext cx="4090121" cy="80316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68278" tIns="770636" rIns="668278" bIns="263144" numCol="1" spcCol="1270" anchor="t" anchorCtr="0">
          <a:noAutofit/>
        </a:bodyPr>
        <a:lstStyle/>
        <a:p>
          <a:pPr marL="285750" lvl="1" indent="-285750" algn="l" defTabSz="1644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3700" kern="1200" dirty="0"/>
        </a:p>
      </dsp:txBody>
      <dsp:txXfrm rot="10800000">
        <a:off x="538248" y="634605"/>
        <a:ext cx="4090121" cy="80316"/>
      </dsp:txXfrm>
    </dsp:sp>
    <dsp:sp modelId="{129D86C5-B349-B249-9B7A-A09BDCE643A3}">
      <dsp:nvSpPr>
        <dsp:cNvPr id="0" name=""/>
        <dsp:cNvSpPr/>
      </dsp:nvSpPr>
      <dsp:spPr>
        <a:xfrm>
          <a:off x="76199" y="0"/>
          <a:ext cx="6027420" cy="1092240"/>
        </a:xfrm>
        <a:prstGeom prst="roundRect">
          <a:avLst/>
        </a:prstGeom>
        <a:solidFill>
          <a:schemeClr val="accent5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7822" tIns="0" rIns="227822" bIns="0" numCol="1" spcCol="1270" anchor="ctr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b="0" kern="1200" dirty="0" smtClean="0">
              <a:solidFill>
                <a:schemeClr val="bg1"/>
              </a:solidFill>
              <a:latin typeface="+mn-lt"/>
            </a:rPr>
            <a:t>Critical component of process</a:t>
          </a:r>
          <a:endParaRPr lang="en-US" sz="2200" b="0" kern="1200" dirty="0">
            <a:solidFill>
              <a:schemeClr val="bg1"/>
            </a:solidFill>
            <a:latin typeface="+mn-lt"/>
          </a:endParaRPr>
        </a:p>
      </dsp:txBody>
      <dsp:txXfrm>
        <a:off x="129518" y="53319"/>
        <a:ext cx="5920782" cy="985602"/>
      </dsp:txXfrm>
    </dsp:sp>
    <dsp:sp modelId="{177C6B0C-9EC7-8A4B-9693-595E5BA85392}">
      <dsp:nvSpPr>
        <dsp:cNvPr id="0" name=""/>
        <dsp:cNvSpPr/>
      </dsp:nvSpPr>
      <dsp:spPr>
        <a:xfrm>
          <a:off x="1981212" y="1535447"/>
          <a:ext cx="4476220" cy="1194637"/>
        </a:xfrm>
        <a:prstGeom prst="rect">
          <a:avLst/>
        </a:prstGeom>
        <a:solidFill>
          <a:schemeClr val="accent6">
            <a:lumMod val="20000"/>
            <a:lumOff val="8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68278" tIns="770636" rIns="668278" bIns="128016" numCol="1" spcCol="1270" anchor="t" anchorCtr="0">
          <a:noAutofit/>
        </a:bodyPr>
        <a:lstStyle/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0" kern="1200" dirty="0" smtClean="0">
              <a:solidFill>
                <a:schemeClr val="bg1"/>
              </a:solidFill>
              <a:latin typeface="+mn-lt"/>
            </a:rPr>
            <a:t>Not feasible in practice</a:t>
          </a:r>
          <a:endParaRPr lang="en-US" sz="1800" b="0" kern="1200" dirty="0">
            <a:solidFill>
              <a:schemeClr val="bg1"/>
            </a:solidFill>
            <a:latin typeface="+mn-lt"/>
          </a:endParaRPr>
        </a:p>
      </dsp:txBody>
      <dsp:txXfrm>
        <a:off x="1981212" y="1535447"/>
        <a:ext cx="4476220" cy="1194637"/>
      </dsp:txXfrm>
    </dsp:sp>
    <dsp:sp modelId="{049C8206-A4B5-724E-B3E3-055514E4F640}">
      <dsp:nvSpPr>
        <dsp:cNvPr id="0" name=""/>
        <dsp:cNvSpPr/>
      </dsp:nvSpPr>
      <dsp:spPr>
        <a:xfrm>
          <a:off x="914402" y="998422"/>
          <a:ext cx="6027420" cy="1092240"/>
        </a:xfrm>
        <a:prstGeom prst="roundRect">
          <a:avLst/>
        </a:prstGeom>
        <a:solidFill>
          <a:schemeClr val="accent6">
            <a:shade val="80000"/>
            <a:hueOff val="-173528"/>
            <a:satOff val="1316"/>
            <a:lumOff val="12612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7822" tIns="0" rIns="227822" bIns="0" numCol="1" spcCol="1270" anchor="ctr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b="0" kern="1200" dirty="0" smtClean="0">
              <a:solidFill>
                <a:schemeClr val="bg1"/>
              </a:solidFill>
              <a:latin typeface="+mn-lt"/>
            </a:rPr>
            <a:t>Ideally examine every organizational asset</a:t>
          </a:r>
          <a:endParaRPr lang="en-US" sz="2200" b="0" kern="1200" dirty="0">
            <a:solidFill>
              <a:schemeClr val="bg1"/>
            </a:solidFill>
            <a:latin typeface="+mn-lt"/>
          </a:endParaRPr>
        </a:p>
      </dsp:txBody>
      <dsp:txXfrm>
        <a:off x="967721" y="1051741"/>
        <a:ext cx="5920782" cy="985602"/>
      </dsp:txXfrm>
    </dsp:sp>
    <dsp:sp modelId="{BA36F59A-75C2-4445-AF6B-F7E2E9BBD8C7}">
      <dsp:nvSpPr>
        <dsp:cNvPr id="0" name=""/>
        <dsp:cNvSpPr/>
      </dsp:nvSpPr>
      <dsp:spPr>
        <a:xfrm>
          <a:off x="3657610" y="3330225"/>
          <a:ext cx="3456553" cy="2156175"/>
        </a:xfrm>
        <a:prstGeom prst="rect">
          <a:avLst/>
        </a:prstGeom>
        <a:solidFill>
          <a:schemeClr val="accent3">
            <a:lumMod val="40000"/>
            <a:lumOff val="6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68278" tIns="770636" rIns="668278" bIns="128016" numCol="1" spcCol="1270" anchor="t" anchorCtr="0">
          <a:noAutofit/>
        </a:bodyPr>
        <a:lstStyle/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0" kern="1200" dirty="0" smtClean="0">
              <a:solidFill>
                <a:schemeClr val="bg1"/>
              </a:solidFill>
              <a:latin typeface="+mn-lt"/>
            </a:rPr>
            <a:t>Baseline</a:t>
          </a:r>
          <a:endParaRPr lang="en-US" sz="1800" b="0" kern="1200" dirty="0">
            <a:solidFill>
              <a:schemeClr val="bg1"/>
            </a:solidFill>
            <a:latin typeface="+mn-lt"/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0" kern="1200" dirty="0" smtClean="0">
              <a:solidFill>
                <a:schemeClr val="bg1"/>
              </a:solidFill>
              <a:latin typeface="+mn-lt"/>
            </a:rPr>
            <a:t>Informal</a:t>
          </a:r>
          <a:endParaRPr lang="en-US" sz="1800" b="0" kern="1200" dirty="0">
            <a:solidFill>
              <a:schemeClr val="bg1"/>
            </a:solidFill>
            <a:latin typeface="+mn-lt"/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0" kern="1200" dirty="0" smtClean="0">
              <a:solidFill>
                <a:schemeClr val="bg1"/>
              </a:solidFill>
              <a:latin typeface="+mn-lt"/>
            </a:rPr>
            <a:t>Detailed risk</a:t>
          </a:r>
          <a:endParaRPr lang="en-US" sz="1800" b="0" kern="1200" dirty="0">
            <a:solidFill>
              <a:schemeClr val="bg1"/>
            </a:solidFill>
            <a:latin typeface="+mn-lt"/>
          </a:endParaRP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b="0" kern="1200" dirty="0" smtClean="0">
              <a:solidFill>
                <a:schemeClr val="bg1"/>
              </a:solidFill>
              <a:latin typeface="+mn-lt"/>
            </a:rPr>
            <a:t>Combined</a:t>
          </a:r>
          <a:endParaRPr lang="en-US" sz="1800" b="0" kern="1200" dirty="0">
            <a:solidFill>
              <a:schemeClr val="bg1"/>
            </a:solidFill>
            <a:latin typeface="+mn-lt"/>
          </a:endParaRPr>
        </a:p>
      </dsp:txBody>
      <dsp:txXfrm>
        <a:off x="3657610" y="3330225"/>
        <a:ext cx="3456553" cy="2156175"/>
      </dsp:txXfrm>
    </dsp:sp>
    <dsp:sp modelId="{0509F58E-3F2E-8C49-84B4-D18E914CAD90}">
      <dsp:nvSpPr>
        <dsp:cNvPr id="0" name=""/>
        <dsp:cNvSpPr/>
      </dsp:nvSpPr>
      <dsp:spPr>
        <a:xfrm>
          <a:off x="1524015" y="2730962"/>
          <a:ext cx="6484599" cy="1092240"/>
        </a:xfrm>
        <a:prstGeom prst="roundRect">
          <a:avLst/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7822" tIns="0" rIns="227822" bIns="0" numCol="1" spcCol="1270" anchor="ctr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b="0" kern="1200" dirty="0" smtClean="0">
              <a:solidFill>
                <a:schemeClr val="bg1"/>
              </a:solidFill>
              <a:latin typeface="+mn-lt"/>
            </a:rPr>
            <a:t>Approaches to identifying and mitigating risks to an organization’s IT infrastructure:</a:t>
          </a:r>
          <a:endParaRPr lang="en-US" sz="2200" b="0" kern="1200" dirty="0">
            <a:solidFill>
              <a:schemeClr val="bg1"/>
            </a:solidFill>
            <a:latin typeface="+mn-lt"/>
          </a:endParaRPr>
        </a:p>
      </dsp:txBody>
      <dsp:txXfrm>
        <a:off x="1577334" y="2784281"/>
        <a:ext cx="6377961" cy="985602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6AD136-B7C9-274B-BAA3-ED6F6C9CCA25}">
      <dsp:nvSpPr>
        <dsp:cNvPr id="0" name=""/>
        <dsp:cNvSpPr/>
      </dsp:nvSpPr>
      <dsp:spPr>
        <a:xfrm>
          <a:off x="515421" y="3050"/>
          <a:ext cx="2321049" cy="1392629"/>
        </a:xfrm>
        <a:prstGeom prst="rect">
          <a:avLst/>
        </a:prstGeom>
        <a:gradFill rotWithShape="0">
          <a:gsLst>
            <a:gs pos="0">
              <a:schemeClr val="accent6">
                <a:shade val="8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6">
                <a:shade val="8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6">
                <a:shade val="8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b="1" kern="1200" dirty="0" smtClean="0">
              <a:solidFill>
                <a:schemeClr val="bg1"/>
              </a:solidFill>
              <a:latin typeface="+mj-lt"/>
            </a:rPr>
            <a:t>Involves conducting an informal, pragmatic risk analysis on organization’s IT systems</a:t>
          </a:r>
          <a:endParaRPr lang="en-US" sz="1500" b="1" kern="1200" dirty="0">
            <a:solidFill>
              <a:schemeClr val="bg1"/>
            </a:solidFill>
            <a:latin typeface="+mj-lt"/>
          </a:endParaRPr>
        </a:p>
      </dsp:txBody>
      <dsp:txXfrm>
        <a:off x="515421" y="3050"/>
        <a:ext cx="2321049" cy="1392629"/>
      </dsp:txXfrm>
    </dsp:sp>
    <dsp:sp modelId="{DBDFDA52-54DF-FD4F-AF18-F58A40344FFD}">
      <dsp:nvSpPr>
        <dsp:cNvPr id="0" name=""/>
        <dsp:cNvSpPr/>
      </dsp:nvSpPr>
      <dsp:spPr>
        <a:xfrm>
          <a:off x="3068575" y="3050"/>
          <a:ext cx="2321049" cy="1392629"/>
        </a:xfrm>
        <a:prstGeom prst="rect">
          <a:avLst/>
        </a:prstGeom>
        <a:gradFill rotWithShape="0">
          <a:gsLst>
            <a:gs pos="0">
              <a:schemeClr val="accent6">
                <a:shade val="80000"/>
                <a:hueOff val="-57843"/>
                <a:satOff val="439"/>
                <a:lumOff val="4204"/>
                <a:alphaOff val="0"/>
                <a:shade val="51000"/>
                <a:satMod val="130000"/>
              </a:schemeClr>
            </a:gs>
            <a:gs pos="80000">
              <a:schemeClr val="accent6">
                <a:shade val="80000"/>
                <a:hueOff val="-57843"/>
                <a:satOff val="439"/>
                <a:lumOff val="4204"/>
                <a:alphaOff val="0"/>
                <a:shade val="93000"/>
                <a:satMod val="130000"/>
              </a:schemeClr>
            </a:gs>
            <a:gs pos="100000">
              <a:schemeClr val="accent6">
                <a:shade val="80000"/>
                <a:hueOff val="-57843"/>
                <a:satOff val="439"/>
                <a:lumOff val="4204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b="1" kern="1200" dirty="0" smtClean="0">
              <a:solidFill>
                <a:schemeClr val="bg1"/>
              </a:solidFill>
              <a:latin typeface="+mj-lt"/>
            </a:rPr>
            <a:t>Exploits knowledge and expertise of analyst</a:t>
          </a:r>
          <a:endParaRPr lang="en-US" sz="1500" b="1" kern="1200" dirty="0">
            <a:solidFill>
              <a:schemeClr val="bg1"/>
            </a:solidFill>
            <a:latin typeface="+mj-lt"/>
          </a:endParaRPr>
        </a:p>
      </dsp:txBody>
      <dsp:txXfrm>
        <a:off x="3068575" y="3050"/>
        <a:ext cx="2321049" cy="1392629"/>
      </dsp:txXfrm>
    </dsp:sp>
    <dsp:sp modelId="{691FA8D8-FAA7-5A43-8034-FB5E02C27D1C}">
      <dsp:nvSpPr>
        <dsp:cNvPr id="0" name=""/>
        <dsp:cNvSpPr/>
      </dsp:nvSpPr>
      <dsp:spPr>
        <a:xfrm>
          <a:off x="5621729" y="3050"/>
          <a:ext cx="2321049" cy="1392629"/>
        </a:xfrm>
        <a:prstGeom prst="rect">
          <a:avLst/>
        </a:prstGeom>
        <a:gradFill rotWithShape="0">
          <a:gsLst>
            <a:gs pos="0">
              <a:schemeClr val="accent6">
                <a:shade val="80000"/>
                <a:hueOff val="-115685"/>
                <a:satOff val="877"/>
                <a:lumOff val="8408"/>
                <a:alphaOff val="0"/>
                <a:shade val="51000"/>
                <a:satMod val="130000"/>
              </a:schemeClr>
            </a:gs>
            <a:gs pos="80000">
              <a:schemeClr val="accent6">
                <a:shade val="80000"/>
                <a:hueOff val="-115685"/>
                <a:satOff val="877"/>
                <a:lumOff val="8408"/>
                <a:alphaOff val="0"/>
                <a:shade val="93000"/>
                <a:satMod val="130000"/>
              </a:schemeClr>
            </a:gs>
            <a:gs pos="100000">
              <a:schemeClr val="accent6">
                <a:shade val="80000"/>
                <a:hueOff val="-115685"/>
                <a:satOff val="877"/>
                <a:lumOff val="8408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b="1" kern="1200" smtClean="0">
              <a:solidFill>
                <a:schemeClr val="bg1"/>
              </a:solidFill>
              <a:latin typeface="+mj-lt"/>
            </a:rPr>
            <a:t>Fairly quick and cheap</a:t>
          </a:r>
          <a:endParaRPr lang="en-US" sz="1500" b="1" kern="1200">
            <a:solidFill>
              <a:schemeClr val="bg1"/>
            </a:solidFill>
            <a:latin typeface="+mj-lt"/>
          </a:endParaRPr>
        </a:p>
      </dsp:txBody>
      <dsp:txXfrm>
        <a:off x="5621729" y="3050"/>
        <a:ext cx="2321049" cy="1392629"/>
      </dsp:txXfrm>
    </dsp:sp>
    <dsp:sp modelId="{43F73BA4-37E8-5C43-958E-410D6A2C3C31}">
      <dsp:nvSpPr>
        <dsp:cNvPr id="0" name=""/>
        <dsp:cNvSpPr/>
      </dsp:nvSpPr>
      <dsp:spPr>
        <a:xfrm>
          <a:off x="515421" y="1627785"/>
          <a:ext cx="2321049" cy="1392629"/>
        </a:xfrm>
        <a:prstGeom prst="rect">
          <a:avLst/>
        </a:prstGeom>
        <a:gradFill rotWithShape="0">
          <a:gsLst>
            <a:gs pos="0">
              <a:schemeClr val="accent6">
                <a:shade val="80000"/>
                <a:hueOff val="-173528"/>
                <a:satOff val="1316"/>
                <a:lumOff val="12612"/>
                <a:alphaOff val="0"/>
                <a:shade val="51000"/>
                <a:satMod val="130000"/>
              </a:schemeClr>
            </a:gs>
            <a:gs pos="80000">
              <a:schemeClr val="accent6">
                <a:shade val="80000"/>
                <a:hueOff val="-173528"/>
                <a:satOff val="1316"/>
                <a:lumOff val="12612"/>
                <a:alphaOff val="0"/>
                <a:shade val="93000"/>
                <a:satMod val="130000"/>
              </a:schemeClr>
            </a:gs>
            <a:gs pos="100000">
              <a:schemeClr val="accent6">
                <a:shade val="80000"/>
                <a:hueOff val="-173528"/>
                <a:satOff val="1316"/>
                <a:lumOff val="12612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b="1" kern="1200" smtClean="0">
              <a:solidFill>
                <a:schemeClr val="bg1"/>
              </a:solidFill>
              <a:latin typeface="+mj-lt"/>
            </a:rPr>
            <a:t>Judgments can be made about vulnerabilities and risks that baseline approach would not address</a:t>
          </a:r>
          <a:endParaRPr lang="en-US" sz="1500" b="1" kern="1200">
            <a:solidFill>
              <a:schemeClr val="bg1"/>
            </a:solidFill>
            <a:latin typeface="+mj-lt"/>
          </a:endParaRPr>
        </a:p>
      </dsp:txBody>
      <dsp:txXfrm>
        <a:off x="515421" y="1627785"/>
        <a:ext cx="2321049" cy="1392629"/>
      </dsp:txXfrm>
    </dsp:sp>
    <dsp:sp modelId="{AEEE60DB-6458-F746-A183-1711429D5185}">
      <dsp:nvSpPr>
        <dsp:cNvPr id="0" name=""/>
        <dsp:cNvSpPr/>
      </dsp:nvSpPr>
      <dsp:spPr>
        <a:xfrm>
          <a:off x="3068575" y="1627785"/>
          <a:ext cx="2321049" cy="1392629"/>
        </a:xfrm>
        <a:prstGeom prst="rect">
          <a:avLst/>
        </a:prstGeom>
        <a:gradFill rotWithShape="0">
          <a:gsLst>
            <a:gs pos="0">
              <a:schemeClr val="accent6">
                <a:shade val="80000"/>
                <a:hueOff val="-231371"/>
                <a:satOff val="1755"/>
                <a:lumOff val="16815"/>
                <a:alphaOff val="0"/>
                <a:shade val="51000"/>
                <a:satMod val="130000"/>
              </a:schemeClr>
            </a:gs>
            <a:gs pos="80000">
              <a:schemeClr val="accent6">
                <a:shade val="80000"/>
                <a:hueOff val="-231371"/>
                <a:satOff val="1755"/>
                <a:lumOff val="16815"/>
                <a:alphaOff val="0"/>
                <a:shade val="93000"/>
                <a:satMod val="130000"/>
              </a:schemeClr>
            </a:gs>
            <a:gs pos="100000">
              <a:schemeClr val="accent6">
                <a:shade val="80000"/>
                <a:hueOff val="-231371"/>
                <a:satOff val="1755"/>
                <a:lumOff val="16815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b="1" kern="1200" dirty="0" smtClean="0">
              <a:solidFill>
                <a:schemeClr val="bg1"/>
              </a:solidFill>
              <a:latin typeface="+mj-lt"/>
            </a:rPr>
            <a:t>Some risks may be incorrectly assessed</a:t>
          </a:r>
          <a:endParaRPr lang="en-US" sz="1500" b="1" kern="1200" dirty="0">
            <a:solidFill>
              <a:schemeClr val="bg1"/>
            </a:solidFill>
            <a:latin typeface="+mj-lt"/>
          </a:endParaRPr>
        </a:p>
      </dsp:txBody>
      <dsp:txXfrm>
        <a:off x="3068575" y="1627785"/>
        <a:ext cx="2321049" cy="1392629"/>
      </dsp:txXfrm>
    </dsp:sp>
    <dsp:sp modelId="{79EB3C42-4ABA-5C4E-8FBD-D211A4BD5743}">
      <dsp:nvSpPr>
        <dsp:cNvPr id="0" name=""/>
        <dsp:cNvSpPr/>
      </dsp:nvSpPr>
      <dsp:spPr>
        <a:xfrm>
          <a:off x="5621729" y="1627785"/>
          <a:ext cx="2321049" cy="1392629"/>
        </a:xfrm>
        <a:prstGeom prst="rect">
          <a:avLst/>
        </a:prstGeom>
        <a:gradFill rotWithShape="0">
          <a:gsLst>
            <a:gs pos="0">
              <a:schemeClr val="accent6">
                <a:shade val="80000"/>
                <a:hueOff val="-289213"/>
                <a:satOff val="2193"/>
                <a:lumOff val="21019"/>
                <a:alphaOff val="0"/>
                <a:shade val="51000"/>
                <a:satMod val="130000"/>
              </a:schemeClr>
            </a:gs>
            <a:gs pos="80000">
              <a:schemeClr val="accent6">
                <a:shade val="80000"/>
                <a:hueOff val="-289213"/>
                <a:satOff val="2193"/>
                <a:lumOff val="21019"/>
                <a:alphaOff val="0"/>
                <a:shade val="93000"/>
                <a:satMod val="130000"/>
              </a:schemeClr>
            </a:gs>
            <a:gs pos="100000">
              <a:schemeClr val="accent6">
                <a:shade val="80000"/>
                <a:hueOff val="-289213"/>
                <a:satOff val="2193"/>
                <a:lumOff val="21019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b="1" kern="1200" smtClean="0">
              <a:solidFill>
                <a:schemeClr val="bg1"/>
              </a:solidFill>
              <a:latin typeface="+mj-lt"/>
            </a:rPr>
            <a:t>Skewed by analyst’s views, varies over time</a:t>
          </a:r>
          <a:endParaRPr lang="en-US" sz="1500" b="1" kern="1200">
            <a:solidFill>
              <a:schemeClr val="bg1"/>
            </a:solidFill>
            <a:latin typeface="+mj-lt"/>
          </a:endParaRPr>
        </a:p>
      </dsp:txBody>
      <dsp:txXfrm>
        <a:off x="5621729" y="1627785"/>
        <a:ext cx="2321049" cy="1392629"/>
      </dsp:txXfrm>
    </dsp:sp>
    <dsp:sp modelId="{7E7614A5-6B20-E94D-95D9-EF0CD561E626}">
      <dsp:nvSpPr>
        <dsp:cNvPr id="0" name=""/>
        <dsp:cNvSpPr/>
      </dsp:nvSpPr>
      <dsp:spPr>
        <a:xfrm>
          <a:off x="3068575" y="3252519"/>
          <a:ext cx="2321049" cy="1392629"/>
        </a:xfrm>
        <a:prstGeom prst="rect">
          <a:avLst/>
        </a:prstGeom>
        <a:gradFill rotWithShape="0">
          <a:gsLst>
            <a:gs pos="0">
              <a:schemeClr val="accent6">
                <a:shade val="80000"/>
                <a:hueOff val="-347056"/>
                <a:satOff val="2632"/>
                <a:lumOff val="25223"/>
                <a:alphaOff val="0"/>
                <a:shade val="51000"/>
                <a:satMod val="130000"/>
              </a:schemeClr>
            </a:gs>
            <a:gs pos="80000">
              <a:schemeClr val="accent6">
                <a:shade val="80000"/>
                <a:hueOff val="-347056"/>
                <a:satOff val="2632"/>
                <a:lumOff val="25223"/>
                <a:alphaOff val="0"/>
                <a:shade val="93000"/>
                <a:satMod val="130000"/>
              </a:schemeClr>
            </a:gs>
            <a:gs pos="100000">
              <a:schemeClr val="accent6">
                <a:shade val="80000"/>
                <a:hueOff val="-347056"/>
                <a:satOff val="2632"/>
                <a:lumOff val="25223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b="1" kern="1200" dirty="0" smtClean="0">
              <a:solidFill>
                <a:schemeClr val="bg1"/>
              </a:solidFill>
              <a:latin typeface="+mj-lt"/>
            </a:rPr>
            <a:t>Suitable for small to medium sized organizations where IT systems are not necessarily essential</a:t>
          </a:r>
          <a:endParaRPr lang="en-US" sz="1500" b="1" kern="1200" dirty="0">
            <a:solidFill>
              <a:schemeClr val="bg1"/>
            </a:solidFill>
            <a:latin typeface="+mj-lt"/>
          </a:endParaRPr>
        </a:p>
      </dsp:txBody>
      <dsp:txXfrm>
        <a:off x="3068575" y="3252519"/>
        <a:ext cx="2321049" cy="1392629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4A0417-83FF-8944-9F5C-3CB704F64E66}">
      <dsp:nvSpPr>
        <dsp:cNvPr id="0" name=""/>
        <dsp:cNvSpPr/>
      </dsp:nvSpPr>
      <dsp:spPr>
        <a:xfrm>
          <a:off x="302778" y="319247"/>
          <a:ext cx="2001483" cy="1919901"/>
        </a:xfrm>
        <a:prstGeom prst="ellipse">
          <a:avLst/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>
              <a:solidFill>
                <a:schemeClr val="bg1"/>
              </a:solidFill>
            </a:rPr>
            <a:t>Most comprehensive approach</a:t>
          </a:r>
          <a:endParaRPr lang="en-US" sz="1600" kern="1200" dirty="0">
            <a:solidFill>
              <a:schemeClr val="bg1"/>
            </a:solidFill>
          </a:endParaRPr>
        </a:p>
      </dsp:txBody>
      <dsp:txXfrm>
        <a:off x="595888" y="600410"/>
        <a:ext cx="1415263" cy="1357575"/>
      </dsp:txXfrm>
    </dsp:sp>
    <dsp:sp modelId="{A52486F1-2831-9B4E-AD1E-6C41621B75B7}">
      <dsp:nvSpPr>
        <dsp:cNvPr id="0" name=""/>
        <dsp:cNvSpPr/>
      </dsp:nvSpPr>
      <dsp:spPr>
        <a:xfrm rot="10068188">
          <a:off x="1276709" y="2408438"/>
          <a:ext cx="620598" cy="364590"/>
        </a:xfrm>
        <a:prstGeom prst="triangle">
          <a:avLst/>
        </a:prstGeom>
        <a:solidFill>
          <a:schemeClr val="accent3">
            <a:lumMod val="40000"/>
            <a:lumOff val="6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F638F53-A61B-834F-9CC5-23FC39614272}">
      <dsp:nvSpPr>
        <dsp:cNvPr id="0" name=""/>
        <dsp:cNvSpPr/>
      </dsp:nvSpPr>
      <dsp:spPr>
        <a:xfrm>
          <a:off x="607753" y="2921802"/>
          <a:ext cx="2597397" cy="2293613"/>
        </a:xfrm>
        <a:prstGeom prst="ellipse">
          <a:avLst/>
        </a:prstGeom>
        <a:solidFill>
          <a:schemeClr val="accent5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>
              <a:solidFill>
                <a:schemeClr val="bg1"/>
              </a:solidFill>
            </a:rPr>
            <a:t>Assess using formal structured process</a:t>
          </a:r>
          <a:endParaRPr lang="en-US" sz="1600" kern="1200" dirty="0">
            <a:solidFill>
              <a:schemeClr val="bg1"/>
            </a:solidFill>
          </a:endParaRPr>
        </a:p>
        <a:p>
          <a:pPr marL="57150" lvl="1" indent="-57150" algn="l" defTabSz="466725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050" kern="1200" smtClean="0">
              <a:solidFill>
                <a:schemeClr val="bg1"/>
              </a:solidFill>
            </a:rPr>
            <a:t>Number of stages</a:t>
          </a:r>
          <a:endParaRPr lang="en-US" sz="1050" kern="1200">
            <a:solidFill>
              <a:schemeClr val="bg1"/>
            </a:solidFill>
          </a:endParaRPr>
        </a:p>
        <a:p>
          <a:pPr marL="57150" lvl="1" indent="-57150" algn="l" defTabSz="466725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050" kern="1200" dirty="0" smtClean="0">
              <a:solidFill>
                <a:schemeClr val="bg1"/>
              </a:solidFill>
            </a:rPr>
            <a:t>Identify threats and vulnerabilities to assets</a:t>
          </a:r>
          <a:endParaRPr lang="en-US" sz="1050" kern="1200" dirty="0">
            <a:solidFill>
              <a:schemeClr val="bg1"/>
            </a:solidFill>
          </a:endParaRPr>
        </a:p>
        <a:p>
          <a:pPr marL="57150" lvl="1" indent="-57150" algn="l" defTabSz="466725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050" kern="1200" dirty="0" smtClean="0">
              <a:solidFill>
                <a:schemeClr val="bg1"/>
              </a:solidFill>
            </a:rPr>
            <a:t>Identify likelihood of risk occurring and consequences</a:t>
          </a:r>
          <a:endParaRPr lang="en-US" sz="1050" kern="1200" dirty="0">
            <a:solidFill>
              <a:schemeClr val="bg1"/>
            </a:solidFill>
          </a:endParaRPr>
        </a:p>
      </dsp:txBody>
      <dsp:txXfrm>
        <a:off x="988133" y="3257694"/>
        <a:ext cx="1836637" cy="1621829"/>
      </dsp:txXfrm>
    </dsp:sp>
    <dsp:sp modelId="{6A83B374-49AC-E341-B08A-D2D878A1B975}">
      <dsp:nvSpPr>
        <dsp:cNvPr id="0" name=""/>
        <dsp:cNvSpPr/>
      </dsp:nvSpPr>
      <dsp:spPr>
        <a:xfrm rot="3112915">
          <a:off x="2773175" y="2689196"/>
          <a:ext cx="620598" cy="364590"/>
        </a:xfrm>
        <a:prstGeom prst="triangle">
          <a:avLst/>
        </a:prstGeom>
        <a:solidFill>
          <a:schemeClr val="accent5">
            <a:lumMod val="40000"/>
            <a:lumOff val="6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AF40426-F7A7-EF4D-ADFF-FB0FD8581A63}">
      <dsp:nvSpPr>
        <dsp:cNvPr id="0" name=""/>
        <dsp:cNvSpPr/>
      </dsp:nvSpPr>
      <dsp:spPr>
        <a:xfrm>
          <a:off x="3259442" y="1170188"/>
          <a:ext cx="1744363" cy="1768904"/>
        </a:xfrm>
        <a:prstGeom prst="ellipse">
          <a:avLst/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>
              <a:solidFill>
                <a:schemeClr val="bg1"/>
              </a:solidFill>
            </a:rPr>
            <a:t>Significant cost in time, resources, expertise</a:t>
          </a:r>
          <a:endParaRPr lang="en-US" sz="1600" kern="1200" dirty="0">
            <a:solidFill>
              <a:schemeClr val="bg1"/>
            </a:solidFill>
          </a:endParaRPr>
        </a:p>
      </dsp:txBody>
      <dsp:txXfrm>
        <a:off x="3514898" y="1429238"/>
        <a:ext cx="1233451" cy="1250804"/>
      </dsp:txXfrm>
    </dsp:sp>
    <dsp:sp modelId="{72CF94A9-1291-2D4B-8301-2A9B97CC9E70}">
      <dsp:nvSpPr>
        <dsp:cNvPr id="0" name=""/>
        <dsp:cNvSpPr/>
      </dsp:nvSpPr>
      <dsp:spPr>
        <a:xfrm rot="4565819">
          <a:off x="5166683" y="1539327"/>
          <a:ext cx="620598" cy="364590"/>
        </a:xfrm>
        <a:prstGeom prst="triangle">
          <a:avLst/>
        </a:prstGeom>
        <a:solidFill>
          <a:schemeClr val="accent3">
            <a:lumMod val="40000"/>
            <a:lumOff val="6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728F9B3-AB01-474E-AE42-CBE7C9FF9B20}">
      <dsp:nvSpPr>
        <dsp:cNvPr id="0" name=""/>
        <dsp:cNvSpPr/>
      </dsp:nvSpPr>
      <dsp:spPr>
        <a:xfrm>
          <a:off x="5928392" y="506646"/>
          <a:ext cx="1782753" cy="1765190"/>
        </a:xfrm>
        <a:prstGeom prst="ellipse">
          <a:avLst/>
        </a:prstGeom>
        <a:solidFill>
          <a:schemeClr val="accent5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>
              <a:solidFill>
                <a:schemeClr val="bg1"/>
              </a:solidFill>
            </a:rPr>
            <a:t>May be a legal requirement to use</a:t>
          </a:r>
          <a:endParaRPr lang="en-US" sz="1600" kern="1200" dirty="0">
            <a:solidFill>
              <a:schemeClr val="bg1"/>
            </a:solidFill>
          </a:endParaRPr>
        </a:p>
      </dsp:txBody>
      <dsp:txXfrm>
        <a:off x="6189470" y="765152"/>
        <a:ext cx="1260597" cy="1248178"/>
      </dsp:txXfrm>
    </dsp:sp>
    <dsp:sp modelId="{AB364CC3-BD1C-2343-8FAA-B847232E1751}">
      <dsp:nvSpPr>
        <dsp:cNvPr id="0" name=""/>
        <dsp:cNvSpPr/>
      </dsp:nvSpPr>
      <dsp:spPr>
        <a:xfrm rot="10314691">
          <a:off x="6683523" y="2431679"/>
          <a:ext cx="620598" cy="364590"/>
        </a:xfrm>
        <a:prstGeom prst="triangle">
          <a:avLst/>
        </a:prstGeom>
        <a:solidFill>
          <a:schemeClr val="accent5">
            <a:lumMod val="40000"/>
            <a:lumOff val="6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16A773E-D957-D940-8869-3683996883D3}">
      <dsp:nvSpPr>
        <dsp:cNvPr id="0" name=""/>
        <dsp:cNvSpPr/>
      </dsp:nvSpPr>
      <dsp:spPr>
        <a:xfrm>
          <a:off x="6060570" y="2933798"/>
          <a:ext cx="2272348" cy="2216068"/>
        </a:xfrm>
        <a:prstGeom prst="ellipse">
          <a:avLst/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>
              <a:solidFill>
                <a:schemeClr val="bg1"/>
              </a:solidFill>
            </a:rPr>
            <a:t>Suitable for large organizations with IT systems critical to their business objectives</a:t>
          </a:r>
          <a:endParaRPr lang="en-US" sz="1600" kern="1200" dirty="0">
            <a:solidFill>
              <a:schemeClr val="bg1"/>
            </a:solidFill>
          </a:endParaRPr>
        </a:p>
      </dsp:txBody>
      <dsp:txXfrm>
        <a:off x="6393348" y="3258334"/>
        <a:ext cx="1606792" cy="1566996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4539C1B-D207-6D41-9E63-B1D3A25BCE5B}">
      <dsp:nvSpPr>
        <dsp:cNvPr id="0" name=""/>
        <dsp:cNvSpPr/>
      </dsp:nvSpPr>
      <dsp:spPr>
        <a:xfrm>
          <a:off x="0" y="0"/>
          <a:ext cx="7000110" cy="1034088"/>
        </a:xfrm>
        <a:prstGeom prst="roundRect">
          <a:avLst>
            <a:gd name="adj" fmla="val 10000"/>
          </a:avLst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b="1" kern="1200" dirty="0" smtClean="0">
              <a:solidFill>
                <a:schemeClr val="accent6">
                  <a:lumMod val="20000"/>
                  <a:lumOff val="80000"/>
                </a:schemeClr>
              </a:solidFill>
            </a:rPr>
            <a:t>Provides the most accurate evaluation of an organization's IT system’s security risks</a:t>
          </a:r>
          <a:endParaRPr lang="en-US" sz="2200" kern="1200" dirty="0">
            <a:solidFill>
              <a:schemeClr val="accent6">
                <a:lumMod val="20000"/>
                <a:lumOff val="80000"/>
              </a:schemeClr>
            </a:solidFill>
          </a:endParaRPr>
        </a:p>
      </dsp:txBody>
      <dsp:txXfrm>
        <a:off x="30287" y="30287"/>
        <a:ext cx="5796868" cy="973514"/>
      </dsp:txXfrm>
    </dsp:sp>
    <dsp:sp modelId="{63A3998D-6FE7-E24C-8B4A-A96ACBF9E37C}">
      <dsp:nvSpPr>
        <dsp:cNvPr id="0" name=""/>
        <dsp:cNvSpPr/>
      </dsp:nvSpPr>
      <dsp:spPr>
        <a:xfrm>
          <a:off x="586259" y="1222104"/>
          <a:ext cx="7000110" cy="1034088"/>
        </a:xfrm>
        <a:prstGeom prst="roundRect">
          <a:avLst>
            <a:gd name="adj" fmla="val 10000"/>
          </a:avLst>
        </a:prstGeom>
        <a:solidFill>
          <a:schemeClr val="accent5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b="1" kern="1200" dirty="0" smtClean="0">
              <a:solidFill>
                <a:schemeClr val="accent6">
                  <a:lumMod val="20000"/>
                  <a:lumOff val="80000"/>
                </a:schemeClr>
              </a:solidFill>
            </a:rPr>
            <a:t>Highest cost</a:t>
          </a:r>
          <a:endParaRPr lang="en-US" sz="2200" kern="1200" dirty="0">
            <a:solidFill>
              <a:schemeClr val="accent6">
                <a:lumMod val="20000"/>
                <a:lumOff val="80000"/>
              </a:schemeClr>
            </a:solidFill>
          </a:endParaRPr>
        </a:p>
      </dsp:txBody>
      <dsp:txXfrm>
        <a:off x="616546" y="1252391"/>
        <a:ext cx="5681119" cy="973514"/>
      </dsp:txXfrm>
    </dsp:sp>
    <dsp:sp modelId="{CB33949F-13F7-0F47-A426-A50EA9949A16}">
      <dsp:nvSpPr>
        <dsp:cNvPr id="0" name=""/>
        <dsp:cNvSpPr/>
      </dsp:nvSpPr>
      <dsp:spPr>
        <a:xfrm>
          <a:off x="1163768" y="2444209"/>
          <a:ext cx="7000110" cy="1034088"/>
        </a:xfrm>
        <a:prstGeom prst="roundRect">
          <a:avLst>
            <a:gd name="adj" fmla="val 10000"/>
          </a:avLst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b="1" kern="1200" dirty="0" smtClean="0">
              <a:solidFill>
                <a:schemeClr val="accent6">
                  <a:lumMod val="20000"/>
                  <a:lumOff val="80000"/>
                </a:schemeClr>
              </a:solidFill>
            </a:rPr>
            <a:t>Initially focused on addressing defense security concerns</a:t>
          </a:r>
          <a:endParaRPr lang="en-US" sz="2200" kern="1200" dirty="0">
            <a:solidFill>
              <a:schemeClr val="accent6">
                <a:lumMod val="20000"/>
                <a:lumOff val="80000"/>
              </a:schemeClr>
            </a:solidFill>
          </a:endParaRPr>
        </a:p>
      </dsp:txBody>
      <dsp:txXfrm>
        <a:off x="1194055" y="2474496"/>
        <a:ext cx="5689869" cy="973514"/>
      </dsp:txXfrm>
    </dsp:sp>
    <dsp:sp modelId="{FED0590C-947A-C448-91A7-379866A4B7AE}">
      <dsp:nvSpPr>
        <dsp:cNvPr id="0" name=""/>
        <dsp:cNvSpPr/>
      </dsp:nvSpPr>
      <dsp:spPr>
        <a:xfrm>
          <a:off x="1750027" y="3666314"/>
          <a:ext cx="7000110" cy="1034088"/>
        </a:xfrm>
        <a:prstGeom prst="roundRect">
          <a:avLst>
            <a:gd name="adj" fmla="val 10000"/>
          </a:avLst>
        </a:prstGeom>
        <a:solidFill>
          <a:schemeClr val="accent5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b="1" kern="1200" dirty="0" smtClean="0">
              <a:solidFill>
                <a:schemeClr val="accent6">
                  <a:lumMod val="20000"/>
                  <a:lumOff val="80000"/>
                </a:schemeClr>
              </a:solidFill>
            </a:rPr>
            <a:t>Often mandated by government organizations and associated businesses</a:t>
          </a:r>
          <a:endParaRPr lang="en-US" sz="2200" b="1" kern="1200" dirty="0">
            <a:solidFill>
              <a:schemeClr val="accent6">
                <a:lumMod val="20000"/>
                <a:lumOff val="80000"/>
              </a:schemeClr>
            </a:solidFill>
          </a:endParaRPr>
        </a:p>
      </dsp:txBody>
      <dsp:txXfrm>
        <a:off x="1780314" y="3696601"/>
        <a:ext cx="5681119" cy="973514"/>
      </dsp:txXfrm>
    </dsp:sp>
    <dsp:sp modelId="{8CD4D033-1A1A-5443-9A5D-FD849767E8AB}">
      <dsp:nvSpPr>
        <dsp:cNvPr id="0" name=""/>
        <dsp:cNvSpPr/>
      </dsp:nvSpPr>
      <dsp:spPr>
        <a:xfrm>
          <a:off x="6327952" y="792017"/>
          <a:ext cx="672157" cy="672157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lumMod val="50000"/>
            <a:alpha val="9000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800" kern="1200"/>
        </a:p>
      </dsp:txBody>
      <dsp:txXfrm>
        <a:off x="6479187" y="792017"/>
        <a:ext cx="369687" cy="505798"/>
      </dsp:txXfrm>
    </dsp:sp>
    <dsp:sp modelId="{8A79505C-7920-834B-868D-EF863817A317}">
      <dsp:nvSpPr>
        <dsp:cNvPr id="0" name=""/>
        <dsp:cNvSpPr/>
      </dsp:nvSpPr>
      <dsp:spPr>
        <a:xfrm>
          <a:off x="6914212" y="2014122"/>
          <a:ext cx="672157" cy="672157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lumMod val="50000"/>
            <a:alpha val="9000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800" kern="1200"/>
        </a:p>
      </dsp:txBody>
      <dsp:txXfrm>
        <a:off x="7065447" y="2014122"/>
        <a:ext cx="369687" cy="505798"/>
      </dsp:txXfrm>
    </dsp:sp>
    <dsp:sp modelId="{8348CDD8-1994-4B42-B858-DD43A4D8BB99}">
      <dsp:nvSpPr>
        <dsp:cNvPr id="0" name=""/>
        <dsp:cNvSpPr/>
      </dsp:nvSpPr>
      <dsp:spPr>
        <a:xfrm>
          <a:off x="7491721" y="3236227"/>
          <a:ext cx="672157" cy="672157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lumMod val="50000"/>
            <a:alpha val="9000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800" kern="1200"/>
        </a:p>
      </dsp:txBody>
      <dsp:txXfrm>
        <a:off x="7642956" y="3236227"/>
        <a:ext cx="369687" cy="505798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857D0C3-101E-5847-9424-2B425C8ED92E}">
      <dsp:nvSpPr>
        <dsp:cNvPr id="0" name=""/>
        <dsp:cNvSpPr/>
      </dsp:nvSpPr>
      <dsp:spPr>
        <a:xfrm>
          <a:off x="0" y="28366"/>
          <a:ext cx="7560840" cy="748800"/>
        </a:xfrm>
        <a:prstGeom prst="rect">
          <a:avLst/>
        </a:prstGeom>
        <a:solidFill>
          <a:schemeClr val="accent6">
            <a:lumMod val="75000"/>
          </a:schemeClr>
        </a:solidFill>
        <a:ln w="9525" cap="flat" cmpd="sng" algn="ctr">
          <a:solidFill>
            <a:schemeClr val="accent6">
              <a:lumMod val="7500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05664" rIns="184912" bIns="105664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b="1" i="0" kern="1200" dirty="0" smtClean="0">
              <a:solidFill>
                <a:schemeClr val="bg1"/>
              </a:solidFill>
            </a:rPr>
            <a:t>Asset</a:t>
          </a:r>
          <a:endParaRPr lang="en-US" sz="2600" b="1" i="0" kern="1200" dirty="0">
            <a:solidFill>
              <a:schemeClr val="bg1"/>
            </a:solidFill>
          </a:endParaRPr>
        </a:p>
      </dsp:txBody>
      <dsp:txXfrm>
        <a:off x="0" y="28366"/>
        <a:ext cx="7560840" cy="748800"/>
      </dsp:txXfrm>
    </dsp:sp>
    <dsp:sp modelId="{67C9DCAE-FAEC-C345-9D17-7CAA623BD7D2}">
      <dsp:nvSpPr>
        <dsp:cNvPr id="0" name=""/>
        <dsp:cNvSpPr/>
      </dsp:nvSpPr>
      <dsp:spPr>
        <a:xfrm>
          <a:off x="0" y="777166"/>
          <a:ext cx="7560840" cy="1962675"/>
        </a:xfrm>
        <a:prstGeom prst="rect">
          <a:avLst/>
        </a:prstGeom>
        <a:solidFill>
          <a:schemeClr val="tx1"/>
        </a:solidFill>
        <a:ln w="9525" cap="flat" cmpd="sng" algn="ctr">
          <a:solidFill>
            <a:schemeClr val="accent6">
              <a:lumMod val="75000"/>
              <a:alpha val="9000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684" tIns="138684" rIns="184912" bIns="208026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600" kern="1200" dirty="0" smtClean="0">
              <a:latin typeface="+mn-lt"/>
            </a:rPr>
            <a:t>“anything that needs to be protected” because it has value to the organization and contributes to the successful attainment of the organization’s objectives</a:t>
          </a:r>
        </a:p>
      </dsp:txBody>
      <dsp:txXfrm>
        <a:off x="0" y="777166"/>
        <a:ext cx="7560840" cy="196267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radial3">
  <dgm:title val=""/>
  <dgm:desc val=""/>
  <dgm:catLst>
    <dgm:cat type="relationship" pri="31000"/>
    <dgm:cat type="cycle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/>
    <dgm:ruleLst/>
    <dgm:layoutNode name="radial">
      <dgm:varLst>
        <dgm:animLvl val="ctr"/>
      </dgm:varLst>
      <dgm:choose name="Name0">
        <dgm:if name="Name1" func="var" arg="dir" op="equ" val="norm">
          <dgm:choose name="Name2">
            <dgm:if name="Name3" axis="ch ch" ptType="node node" st="1 1" cnt="1 0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else name="Name4">
              <dgm:alg type="cycle">
                <dgm:param type="stAng" val="0"/>
                <dgm:param type="spanAng" val="360"/>
                <dgm:param type="ctrShpMap" val="fNode"/>
              </dgm:alg>
            </dgm:else>
          </dgm:choose>
        </dgm:if>
        <dgm:else name="Name5">
          <dgm:alg type="cycle">
            <dgm:param type="stAng" val="0"/>
            <dgm:param type="spanAng" val="-360"/>
            <dgm:param type="ctrShpMap" val="fNode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enterShape" refType="w"/>
        <dgm:constr type="h" for="ch" forName="centerShape" refType="h"/>
        <dgm:constr type="w" for="ch" forName="node" refType="w" fact="0.5"/>
        <dgm:constr type="h" for="ch" forName="node" refType="h" fact="0.5"/>
        <dgm:constr type="sp" refType="w" refFor="ch" refForName="node" fact="-0.2"/>
        <dgm:constr type="sibSp" refType="w" refFor="ch" refForName="node" fact="-0.2"/>
        <dgm:constr type="primFontSz" for="ch" forName="centerShape" val="65"/>
        <dgm:constr type="primFontSz" for="des" forName="node" val="65"/>
        <dgm:constr type="primFontSz" for="ch" forName="node" refType="primFontSz" refFor="ch" refForName="centerShape" op="lte"/>
      </dgm:constrLst>
      <dgm:ruleLst/>
      <dgm:forEach name="Name6" axis="ch" ptType="node" cnt="1">
        <dgm:layoutNode name="centerShape" styleLbl="vennNode1"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7" axis="ch" ptType="node">
          <dgm:layoutNode name="node" styleLbl="venn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</dgm:forEach>
    </dgm:layoutNode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3">
  <dgm:title val=""/>
  <dgm:desc val=""/>
  <dgm:catLst>
    <dgm:cat type="list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5" srcId="0" destId="1" srcOrd="0" destOrd="0"/>
        <dgm:cxn modelId="6" srcId="1" destId="2" srcOrd="0" destOrd="0"/>
        <dgm:cxn modelId="7" srcId="1" destId="3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6" srcId="0" destId="1" srcOrd="0" destOrd="0"/>
        <dgm:cxn modelId="7" srcId="1" destId="2" srcOrd="0" destOrd="0"/>
        <dgm:cxn modelId="8" srcId="1" destId="3" srcOrd="1" destOrd="0"/>
        <dgm:cxn modelId="9" srcId="1" destId="4" srcOrd="2" destOrd="0"/>
        <dgm:cxn modelId="10" srcId="1" destId="5" srcOrd="3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roof" refType="w"/>
      <dgm:constr type="h" for="ch" forName="roof" refType="h" fact="0.3"/>
      <dgm:constr type="primFontSz" for="ch" forName="roof" val="65"/>
      <dgm:constr type="w" for="ch" forName="pillars" refType="w"/>
      <dgm:constr type="h" for="ch" forName="pillars" refType="h" fact="0.63"/>
      <dgm:constr type="t" for="ch" forName="pillars" refType="h" fact="0.3"/>
      <dgm:constr type="primFontSz" for="des" forName="pillar1" val="65"/>
      <dgm:constr type="primFontSz" for="des" forName="pillarX" refType="primFontSz" refFor="des" refForName="pillar1" op="equ"/>
      <dgm:constr type="w" for="ch" forName="base" refType="w"/>
      <dgm:constr type="h" for="ch" forName="base" refType="h" fact="0.07"/>
      <dgm:constr type="t" for="ch" forName="base" refType="h" fact="0.93"/>
    </dgm:constrLst>
    <dgm:ruleLst/>
    <dgm:forEach name="Name0" axis="ch" ptType="node" cnt="1">
      <dgm:layoutNode name="roof" styleLbl="dkBgShp">
        <dgm:alg type="tx"/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pillars" styleLbl="node1">
        <dgm:choose name="Name1">
          <dgm:if name="Name2" func="var" arg="dir" op="equ" val="norm">
            <dgm:alg type="lin">
              <dgm:param type="linDir" val="fromL"/>
            </dgm:alg>
          </dgm:if>
          <dgm:else name="Name3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illar1" refType="w"/>
          <dgm:constr type="h" for="ch" forName="pillar1" refType="h"/>
          <dgm:constr type="w" for="ch" forName="pillarX" refType="w"/>
          <dgm:constr type="h" for="ch" forName="pillarX" refType="h"/>
        </dgm:constrLst>
        <dgm:ruleLst/>
        <dgm:layoutNode name="pillar1" styleLbl="node1">
          <dgm:varLst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forEach name="Name4" axis="ch" ptType="node" st="2">
          <dgm:layoutNode name="pillarX" styleLbl="node1">
            <dgm:varLst>
              <dgm:bulletEnabled val="1"/>
            </dgm:varLst>
            <dgm:alg type="tx"/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forEach>
      </dgm:layoutNode>
      <dgm:layoutNode name="base" styleLbl="dkBgShp">
        <dgm:alg type="sp"/>
        <dgm:shape xmlns:r="http://schemas.openxmlformats.org/officeDocument/2006/relationships" type="rect" r:blip="">
          <dgm:adjLst/>
        </dgm:shape>
        <dgm:presOf/>
        <dgm:constrLst/>
        <dgm:ruleLst/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default#2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bProcess2">
  <dgm:title val=""/>
  <dgm:desc val=""/>
  <dgm:catLst>
    <dgm:cat type="process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  <dgm:pt modelId="7">
          <dgm:prSet phldr="1"/>
        </dgm:pt>
        <dgm:pt modelId="8">
          <dgm:prSet phldr="1"/>
        </dgm:pt>
        <dgm:pt modelId="9">
          <dgm:prSet phldr="1"/>
        </dgm:pt>
      </dgm:ptLst>
      <dgm:cxnLst>
        <dgm:cxn modelId="10" srcId="0" destId="1" srcOrd="0" destOrd="0"/>
        <dgm:cxn modelId="11" srcId="0" destId="2" srcOrd="1" destOrd="0"/>
        <dgm:cxn modelId="12" srcId="0" destId="3" srcOrd="2" destOrd="0"/>
        <dgm:cxn modelId="13" srcId="0" destId="4" srcOrd="3" destOrd="0"/>
        <dgm:cxn modelId="14" srcId="0" destId="5" srcOrd="4" destOrd="0"/>
        <dgm:cxn modelId="15" srcId="0" destId="6" srcOrd="5" destOrd="0"/>
        <dgm:cxn modelId="16" srcId="0" destId="7" srcOrd="6" destOrd="0"/>
        <dgm:cxn modelId="17" srcId="0" destId="8" srcOrd="7" destOrd="0"/>
        <dgm:cxn modelId="18" srcId="0" destId="9" srcOrd="8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/>
    </dgm:varLst>
    <dgm:choose name="Name0">
      <dgm:if name="Name1" func="var" arg="dir" op="equ" val="norm">
        <dgm:alg type="snake">
          <dgm:param type="grDir" val="tL"/>
          <dgm:param type="flowDir" val="col"/>
          <dgm:param type="contDir" val="revDir"/>
        </dgm:alg>
      </dgm:if>
      <dgm:else name="Name2">
        <dgm:alg type="snake">
          <dgm:param type="grDir" val="tR"/>
          <dgm:param type="flowDir" val="col"/>
          <dgm:param type="contDir" val="revDi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firstNode" refType="w"/>
      <dgm:constr type="w" for="ch" forName="lastNode" refType="w" refFor="ch" refForName="firstNode" op="equ"/>
      <dgm:constr type="w" for="ch" forName="middleNode" refType="w" refFor="ch" refForName="firstNode" op="equ"/>
      <dgm:constr type="h" for="ch" ptType="sibTrans" refType="w" refFor="ch" refForName="middleNode" op="equ" fact="0.35"/>
      <dgm:constr type="sp" refType="w" refFor="ch" refForName="middleNode" fact="0.5"/>
      <dgm:constr type="connDist" for="des" ptType="sibTrans" op="equ"/>
      <dgm:constr type="primFontSz" for="ch" forName="firstNode" val="65"/>
      <dgm:constr type="primFontSz" for="ch" forName="lastNode" refType="primFontSz" refFor="ch" refForName="firstNode" op="equ"/>
      <dgm:constr type="primFontSz" for="des" forName="shape" val="65"/>
      <dgm:constr type="primFontSz" for="des" forName="shape" refType="primFontSz" refFor="ch" refForName="firstNode" op="lte"/>
      <dgm:constr type="primFontSz" for="des" forName="shape" refType="primFontSz" refFor="ch" refForName="lastNode" op="lte"/>
    </dgm:constrLst>
    <dgm:ruleLst/>
    <dgm:forEach name="Name3" axis="ch" ptType="node">
      <dgm:choose name="Name4">
        <dgm:if name="Name5" axis="self" ptType="node" func="pos" op="equ" val="1">
          <dgm:layoutNode name="firstNode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if>
        <dgm:if name="Name6" axis="self" ptType="node" func="revPos" op="equ" val="1">
          <dgm:layoutNode name="lastNode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if>
        <dgm:else name="Name7">
          <dgm:layoutNode name="middleNod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  <dgm:constr type="w" for="ch" forName="padding" refType="w"/>
              <dgm:constr type="h" for="ch" forName="padding" refType="h"/>
              <dgm:constr type="w" for="ch" forName="shape" refType="w" fact="0.667"/>
              <dgm:constr type="h" for="ch" forName="shape" refType="h" fact="0.667"/>
              <dgm:constr type="ctrX" for="ch" forName="shape" refType="w" fact="0.5"/>
              <dgm:constr type="ctrY" for="ch" forName="shape" refType="h" fact="0.5"/>
            </dgm:constrLst>
            <dgm:ruleLst/>
            <dgm:layoutNode name="padding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shape">
              <dgm:varLst>
                <dgm:bulletEnabled val="1"/>
              </dgm:varLst>
              <dgm:alg type="tx">
                <dgm:param type="txAnchorVertCh" val="mid"/>
              </dgm:alg>
              <dgm:shape xmlns:r="http://schemas.openxmlformats.org/officeDocument/2006/relationships" type="ellipse" r:blip="">
                <dgm:adjLst/>
              </dgm:shape>
              <dgm:presOf axis="desOrSelf" ptType="node"/>
              <dgm:constrLst>
                <dgm:constr type="h" refType="w"/>
                <dgm:constr type="tMarg" refType="primFontSz" fact="0.1"/>
                <dgm:constr type="bMarg" refType="primFontSz" fact="0.1"/>
                <dgm:constr type="lMarg" refType="primFontSz" fact="0.1"/>
                <dgm:constr type="rMarg" refType="primFontSz" fact="0.1"/>
              </dgm:constrLst>
              <dgm:ruleLst>
                <dgm:rule type="primFontSz" val="5" fact="NaN" max="NaN"/>
              </dgm:ruleLst>
            </dgm:layoutNode>
          </dgm:layoutNode>
        </dgm:else>
      </dgm:choose>
      <dgm:forEach name="Name8" axis="followSib" ptType="sibTrans" cnt="1">
        <dgm:layoutNode name="sibTrans">
          <dgm:choose name="Name9">
            <dgm:if name="Name10" func="var" arg="dir" op="equ" val="norm">
              <dgm:choose name="Name11">
                <dgm:if name="Name12" axis="self" ptType="sibTrans" func="pos" op="equ" val="1">
                  <dgm:alg type="conn">
                    <dgm:param type="begPts" val="auto"/>
                    <dgm:param type="endPts" val="auto"/>
                    <dgm:param type="srcNode" val="firstNode"/>
                    <dgm:param type="dstNode" val="shape"/>
                  </dgm:alg>
                </dgm:if>
                <dgm:if name="Name13" axis="self" ptType="sibTrans" func="revPos" op="equ" val="1">
                  <dgm:alg type="conn">
                    <dgm:param type="begPts" val="auto"/>
                    <dgm:param type="endPts" val="auto"/>
                    <dgm:param type="srcNode" val="shape"/>
                    <dgm:param type="dstNode" val="lastNode"/>
                  </dgm:alg>
                </dgm:if>
                <dgm:else name="Name14">
                  <dgm:alg type="conn">
                    <dgm:param type="begPts" val="auto"/>
                    <dgm:param type="endPts" val="auto"/>
                    <dgm:param type="srcNode" val="shape"/>
                    <dgm:param type="dstNode" val="shape"/>
                  </dgm:alg>
                </dgm:else>
              </dgm:choose>
            </dgm:if>
            <dgm:else name="Name15">
              <dgm:choose name="Name16">
                <dgm:if name="Name17" axis="self" ptType="sibTrans" func="pos" op="equ" val="1">
                  <dgm:alg type="conn">
                    <dgm:param type="begPts" val="auto"/>
                    <dgm:param type="endPts" val="auto"/>
                    <dgm:param type="srcNode" val="firstNode"/>
                    <dgm:param type="dstNode" val="shape"/>
                  </dgm:alg>
                </dgm:if>
                <dgm:if name="Name18" axis="self" ptType="sibTrans" func="revPos" op="equ" val="1">
                  <dgm:alg type="conn">
                    <dgm:param type="begPts" val="auto"/>
                    <dgm:param type="endPts" val="auto"/>
                    <dgm:param type="srcNode" val="shape"/>
                    <dgm:param type="dstNode" val="lastNode"/>
                  </dgm:alg>
                </dgm:if>
                <dgm:else name="Name19">
                  <dgm:alg type="conn">
                    <dgm:param type="begPts" val="auto"/>
                    <dgm:param type="endPts" val="auto"/>
                    <dgm:param type="srcNode" val="shape"/>
                    <dgm:param type="dstNode" val="shape"/>
                  </dgm:alg>
                </dgm:else>
              </dgm:choose>
            </dgm:else>
          </dgm:choose>
          <dgm:shape xmlns:r="http://schemas.openxmlformats.org/officeDocument/2006/relationships" rot="90" type="triangle" r:blip="">
            <dgm:adjLst/>
          </dgm:shape>
          <dgm:presOf axis="self"/>
          <dgm:constrLst>
            <dgm:constr type="w" refType="h"/>
            <dgm:constr type="connDist"/>
            <dgm:constr type="begPad" refType="connDist" fact="0.25"/>
            <dgm:constr type="endPad" refType="connDist" fact="0.22"/>
          </dgm:constrLst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png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png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png"/></Relationships>
</file>

<file path=ppt/media/image1.jpeg>
</file>

<file path=ppt/media/image10.png>
</file>

<file path=ppt/media/image12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AU"/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AU"/>
          </a:p>
        </p:txBody>
      </p:sp>
      <p:sp>
        <p:nvSpPr>
          <p:cNvPr id="2253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2253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</a:p>
        </p:txBody>
      </p:sp>
      <p:sp>
        <p:nvSpPr>
          <p:cNvPr id="2253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AU"/>
          </a:p>
        </p:txBody>
      </p:sp>
      <p:sp>
        <p:nvSpPr>
          <p:cNvPr id="2253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D5CC3096-83BF-4C4F-B538-52097ACD79E2}" type="slidenum">
              <a:rPr lang="en-AU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6186929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9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9" charset="0"/>
        <a:ea typeface="ＭＳ Ｐゴシック" pitchFamily="-109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9" charset="0"/>
        <a:ea typeface="ＭＳ Ｐゴシック" pitchFamily="-109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9" charset="0"/>
        <a:ea typeface="ＭＳ Ｐゴシック" pitchFamily="-109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9" charset="0"/>
        <a:ea typeface="ＭＳ Ｐゴシック" pitchFamily="-109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Times New Roman" pitchFamily="-109" charset="0"/>
              </a:rPr>
              <a:t>Lecture slides prepared for “Computer Security: Principles and Practice”, 4/e, by William Stallings and </a:t>
            </a:r>
            <a:r>
              <a:rPr lang="en-US" dirty="0" err="1" smtClean="0">
                <a:latin typeface="Times New Roman" pitchFamily="-109" charset="0"/>
              </a:rPr>
              <a:t>Lawrie</a:t>
            </a:r>
            <a:r>
              <a:rPr lang="en-US" dirty="0" smtClean="0">
                <a:latin typeface="Times New Roman" pitchFamily="-109" charset="0"/>
              </a:rPr>
              <a:t> Brown, Chapter 14</a:t>
            </a:r>
            <a:r>
              <a:rPr lang="en-US" baseline="0" dirty="0" smtClean="0">
                <a:latin typeface="Times New Roman" pitchFamily="-109" charset="0"/>
              </a:rPr>
              <a:t> “</a:t>
            </a:r>
            <a:r>
              <a:rPr lang="en-US" sz="1200" kern="1200" baseline="0" dirty="0" smtClean="0">
                <a:solidFill>
                  <a:schemeClr val="tx1"/>
                </a:solidFill>
                <a:latin typeface="Times New Roman" pitchFamily="-109" charset="0"/>
                <a:ea typeface="+mn-ea"/>
                <a:cs typeface="+mn-cs"/>
              </a:rPr>
              <a:t>IT</a:t>
            </a:r>
            <a:r>
              <a:rPr lang="en-US" baseline="0" dirty="0" smtClean="0">
                <a:latin typeface="Times New Roman" pitchFamily="-109" charset="0"/>
              </a:rPr>
              <a:t> Security Management and Risk Assessment</a:t>
            </a:r>
            <a:r>
              <a:rPr lang="en-US" dirty="0" smtClean="0">
                <a:latin typeface="Times New Roman" pitchFamily="-109" charset="0"/>
              </a:rPr>
              <a:t>”.</a:t>
            </a:r>
            <a:endParaRPr lang="en-AU" dirty="0" smtClean="0">
              <a:latin typeface="Times New Roman" pitchFamily="-109" charset="0"/>
            </a:endParaRPr>
          </a:p>
          <a:p>
            <a:endParaRPr lang="en-US" dirty="0" smtClean="0">
              <a:latin typeface="Times New Roman" pitchFamily="-107" charset="0"/>
            </a:endParaRPr>
          </a:p>
          <a:p>
            <a:endParaRPr lang="en-US" dirty="0" smtClean="0">
              <a:latin typeface="Times New Roman" pitchFamily="-107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560DBF-F109-8946-ADF0-EE66B221E988}" type="slidenum">
              <a:rPr lang="en-AU" smtClean="0"/>
              <a:pPr/>
              <a:t>1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753674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F7ED721-B42A-324B-A2FA-AE54EF2364D2}" type="slidenum">
              <a:rPr lang="en-AU"/>
              <a:pPr/>
              <a:t>10</a:t>
            </a:fld>
            <a:endParaRPr lang="en-AU"/>
          </a:p>
        </p:txBody>
      </p:sp>
      <p:sp>
        <p:nvSpPr>
          <p:cNvPr id="2222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22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It is critical that an organization’s IT security policy has full approval and buy-in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by senior management. Without this, experience shows that it is unlikely that sufficient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resources or emphasis will be given to meeting the identified objectives and achieving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 suitable security outcome. With the clear, visible support of senior management, it is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much more likely that security will be taken seriously by all levels of personnel in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organization. This support is also evidence of concern and due diligence in the management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the organization’s systems and the monitoring of its risk profile.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Because the responsibility for IT security is shared across the organization,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there is a risk of inconsistent implementation of security and a loss of central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monitoring and control. The various standards strongly recommend that overall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responsibility for the organization’s IT security be assigned to a single person,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organizational IT security officer. This person should ideally have a background in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IT security. The responsibilities of this person include: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Oversight of the IT security management process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Liaison with senior management on IT security issues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Maintenance of the organization’s IT security objectives, strategies, and policies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Coordination of the response to any IT security incidents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Management of the organization-wide IT security awareness and training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programs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Interaction with IT project security officers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Larger organizations will need separate IT project security officers associated with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major projects and systems. Their role is to develop and maintain security policies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for their systems, develop and implement security plans relating to these systems,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handle the day-to-day monitoring of the implementation of these plans, and assist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with the investigation of incidents involving their systems.</a:t>
            </a:r>
            <a:endParaRPr lang="en-US" dirty="0">
              <a:latin typeface="Times" pitchFamily="-10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61838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C4397A8-E217-FF4D-9212-AA306282A481}" type="slidenum">
              <a:rPr lang="en-AU"/>
              <a:pPr/>
              <a:t>11</a:t>
            </a:fld>
            <a:endParaRPr lang="en-AU"/>
          </a:p>
        </p:txBody>
      </p:sp>
      <p:sp>
        <p:nvSpPr>
          <p:cNvPr id="2242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42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We now turn to the key risk management component of the IT security process.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This stage is critical, because without it there is a significant chance that resources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will not be deployed where most effective. The result will be that some risks are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not addressed, leaving the organization vulnerable, while other safeguards may be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deployed without sufficient justification, wasting time and money. Ideally every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single organizational asset is examined, and every conceivable risk to it is evaluated.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If a risk is judged to be too great, then appropriate remedial controls are deployed to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reduce the risk to an acceptable level. In practice this is clearly impossible. The time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effort required, even for large, well-resourced organizations, is clearly neither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achievable nor cost effective. Even if possible, the rapid rate of change in both IT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technologies and the wider threat environment means that any such assessment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would be obsolete as soon as it is completed, if not earlier! Clearly some form of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compromise evaluation is needed.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Another issue is the decision as to what constitutes an appropriate level of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risk to accept. In an ideal world the goal would be to eliminate all risks completely.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Again, this is simply not possible. A more realistic alternative is to expend an amount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resources in reducing risks proportional to the potential costs to the organization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should that risk occur. This process also must take into consideration the likelihood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the risk’s occurrence. Specifying the acceptable level of risk is simply prudent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management and means that resources expended are reasonable in the context of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organization’s available budget, time, and personnel resources. The aim of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risk assessment process is to provide management with the information necessary for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them to make reasonable decisions on where available resources will be deployed.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Given the wide range of organizations, from very small businesses to global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multinationals and national governments, there clearly needs to be a range of alternatives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available in performing this process. There are a range of formal standards that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detail suitable IT security risk assessment processes, including ISO 13335, ISO 27005,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ISO 31000, and NIST SP 800-30. In particular, ISO 13335 recognizes four approaches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 identifying and mitigating risks to an organization’s IT infrastructure: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Baseline approach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Informal approach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Detailed risk analysis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Combined approach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choice among these will be determined by the resources available to the organization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from an initial high-level risk analysis that considers how valuable the IT systems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are and how critical to the organization’s business objectives. Legal and regulatory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constraints may also require specific approaches. This information should be determined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when developing the organization’s IT security objectives, strategies, and policies.</a:t>
            </a:r>
            <a:endParaRPr lang="en-US" dirty="0">
              <a:latin typeface="Times" pitchFamily="-10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85626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BA553EC-E063-444D-A5F4-1C1338424DD7}" type="slidenum">
              <a:rPr lang="en-AU"/>
              <a:pPr/>
              <a:t>12</a:t>
            </a:fld>
            <a:endParaRPr lang="en-AU"/>
          </a:p>
        </p:txBody>
      </p:sp>
      <p:sp>
        <p:nvSpPr>
          <p:cNvPr id="2263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63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baseline approach to risk assessment aims to implement a basic general level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security controls on systems using baseline documents, codes of practice, and</a:t>
            </a:r>
          </a:p>
          <a:p>
            <a:r>
              <a:rPr lang="en-US" sz="120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industry best practice . </a:t>
            </a:r>
            <a:r>
              <a:rPr lang="en-US" sz="1200" i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advantages of this approach are that it doesn’t require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expenditure of additional resources in conducting a more formal risk assessment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that the same measures can be replicated over a range of systems.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major disadvantage is that no special consideration is given to variations in the organization’s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risk exposure based on who they are and how their systems are used.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Also, there is a chance that the baseline level may be set either too high, leading to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expensive or restrictive security measures that may not be warranted, or set too low,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resulting in insufficient security and leaving the organization vulnerable.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goal of the baseline approach is to implement generally agreed controls to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provide protection against the most common threats. These would include implementing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industry best practice in configuring and deploying systems, like those we discuss in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Chapter 12 on operating systems security. As such, the baseline approach forms a good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base from which further security measures can be determined. Suitable baseline recommendations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checklists may be obtained from a range of organizations, including: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Various national and international standards organizations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Security-related organizations such as the CERT, NSA, and so on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Industry sector councils or peak groups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use of the baseline approach alone would generally be recommended only for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small organizations without the resources to implement more structured approaches.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But it will at least ensure that a basic level of security is deployed, which is not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guaranteed by the default configurations of many systems.</a:t>
            </a:r>
            <a:endParaRPr lang="en-US" dirty="0">
              <a:latin typeface="Times" pitchFamily="-10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53270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F77707C-2CFA-2940-92CB-0028E438A507}" type="slidenum">
              <a:rPr lang="en-AU"/>
              <a:pPr/>
              <a:t>13</a:t>
            </a:fld>
            <a:endParaRPr lang="en-AU"/>
          </a:p>
        </p:txBody>
      </p:sp>
      <p:sp>
        <p:nvSpPr>
          <p:cNvPr id="2283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83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informal approach involves conducting some form of informal, pragmatic risk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analysis for the organization’s IT systems. This analysis does not involve the use of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 formal, structured process, but rather exploits the knowledge and expertise of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individuals performing this analysis. These may either be internal experts, if available,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or, alternatively, external consultants. A major advantage of this approach is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that the individuals performing the analysis require no additional skills. Hence, an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informal risk assessment can be performed relatively quickly and cheaply. In addition,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because the organization’s systems are being examined, judgments can be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made about specific vulnerabilities and risks to systems for the organization that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baseline approach would not address. Thus more accurate and targeted controls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may be used than would be the case with the baseline approach. There are a number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disadvantages. Because a formal process is not used, there is a chance that some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risks may not be considered appropriately, potentially leaving the organization vulnerable.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Besides, because the approach is informal, the results may be skewed by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views and prejudices of the individuals performing the analysis. It may also result in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insufficient justification for suggested controls, leading to questions over whether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proposed expenditure is really justified. Lastly, there may be inconsistent results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over time as a result of differing expertise in those conducting the analysis.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use of the informal approach would generally be recommended for small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 medium-sized organizations where the IT systems are not necessarily essential to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meeting the organization’s business objectives and where additional expenditure on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risk analysis cannot be justified.</a:t>
            </a:r>
            <a:endParaRPr lang="en-US" dirty="0">
              <a:latin typeface="Times" pitchFamily="-10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436900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A71F02A-85B4-BB43-B5C6-8F76D4AA7748}" type="slidenum">
              <a:rPr lang="en-AU"/>
              <a:pPr/>
              <a:t>14</a:t>
            </a:fld>
            <a:endParaRPr lang="en-AU"/>
          </a:p>
        </p:txBody>
      </p:sp>
      <p:sp>
        <p:nvSpPr>
          <p:cNvPr id="2304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04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third and most comprehensive approach is to conduct a detailed risk assessment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the organization’s IT systems, using a formal structured process. This provides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greatest degree of assurance that all significant risks are identified and their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implications considered. This process involves a number of stages, including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identification of assets, identification of threats and vulnerabilities to those assets,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determination of the likelihood of the risk occurring and the consequences to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organization should that occur, and hence the risk the organization is exposed to. With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that information, appropriate controls can be chosen and implemented to address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risks identified. The advantages of this approach are that it provides the most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detailed examination of the security risks of an organization’s IT system, and produces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strong justification for expenditure on the controls proposed. It also provides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best information for continuing to manage the security of these systems as they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evolve and change. The major disadvantage is the significant cost in time, resources,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expertise needed to perform such an analysis. The time taken to perform this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analysis may also result in delays in providing suitable levels of protection for some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systems. The details of this approach are discussed in the next section.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use of a formal, detailed risk analysis is often a legal requirement for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some government organizations and businesses providing key services to them. This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may also be the case for organizations providing key national infrastructure. For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such organizations, there is no choice but to use this approach. It may also be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approach of choice for large organizations with IT systems critical to their business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objectives and with the resources available to perform this type of analysis.</a:t>
            </a:r>
            <a:endParaRPr lang="en-US" dirty="0">
              <a:latin typeface="Times" pitchFamily="-10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50225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4B4AAB5-0C0F-C64C-B317-F62D5E481227}" type="slidenum">
              <a:rPr lang="en-AU"/>
              <a:pPr/>
              <a:t>15</a:t>
            </a:fld>
            <a:endParaRPr lang="en-AU"/>
          </a:p>
        </p:txBody>
      </p:sp>
      <p:sp>
        <p:nvSpPr>
          <p:cNvPr id="2324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24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last approach combines elements of the baseline, informal, and detailed risk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analysis approaches. The aim is to provide reasonable levels of protection as quickly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as possible, and then to examine and adjust the protection controls deployed on key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systems over time. The approach starts with the implementation of suitable baseline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security recommendations on all systems. Next, systems either exposed to high risk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levels or critical to the organization’s business objectives are identified in the high-level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risk assessment. A decision can then be made to possibly conduct an immediate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informal risk assessment on key systems, with the aim of relatively quickly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tailoring controls to more accurately reflect their requirements. Lastly, an ordered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process of performing detailed risk analyses of these systems can be instituted. Over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time this can result in the most appropriate and cost-effective security controls being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selected and implemented on these systems. This approach has a significant number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advantages. The use of the initial high-level analysis to determine where further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resources need to be expended, rather than facing a full detailed risk analysis of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all systems, may well be easier to sell to management. It also results in the development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a strategic picture of the IT resources and where major risks are likely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 occur. This provides a key planning aid in the subsequent management of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organization’s security. The use of the baseline and informal analyses ensures that a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basic level of security protection is implemented early. And it means that resources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are likely to be applied where most needed and that systems most at risk are likely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 be examined further reasonably early in the process. However, there are some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disadvantages. If the initial high-level analysis is inaccurate, then some systems for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which a detailed risk analysis should be performed may remain vulnerable for some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time. Nonetheless, the use of the baseline approach should ensure a basic minimum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security level on such systems. Further, if the results of the high-level analysis are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reviewed appropriately, the chance of lingering vulnerability is minimized.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ISO13335 considers that for most organizations, in most circumstances, this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approach is the most cost effective. Consequently its use is highly recommended.</a:t>
            </a:r>
            <a:endParaRPr lang="en-US" dirty="0">
              <a:latin typeface="Times" pitchFamily="-10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964828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EC8C1B4-77C5-954D-8809-9A775118FE71}" type="slidenum">
              <a:rPr lang="en-AU"/>
              <a:pPr/>
              <a:t>16</a:t>
            </a:fld>
            <a:endParaRPr lang="en-AU"/>
          </a:p>
        </p:txBody>
      </p:sp>
      <p:sp>
        <p:nvSpPr>
          <p:cNvPr id="2344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44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formal, detailed security risk analysis approach provides the most accurate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evaluation of an organization’s IT system’s security risks, but at the highest cost.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This approach has evolved with the development of trusted computer systems,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initially focused on addressing defense security concerns, as we discuss in Chapter 13 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original security risk assessment methodology was given in the Yellow Book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standard (CSC-STD-004-85 June 1985), one of the original U.S. TCSEC rainbow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book series of standards. Its focus was entirely on protecting the confidentiality of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information, reflecting the military concern with information classification.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recommended rating it gave for a trusted computer system depended on difference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between the minimum user clearance and the maximum information classification.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Specifically it defined a risk index as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Risk Index = Max Info Sensitivity - Min User Clearance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 table in this standard, listing suitable categories of systems for each risk level,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was used to select the system type. Clearly this limited approach neither adequately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reflects the range of security services required nor the wide range of possible threats.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Over the years since, the process of conducting a security risk assessment that does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consider these issues has evolved.</a:t>
            </a:r>
            <a:endParaRPr lang="en-US" dirty="0">
              <a:latin typeface="Times" pitchFamily="-10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717308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09" charset="0"/>
                <a:ea typeface="+mn-ea"/>
                <a:cs typeface="+mn-cs"/>
              </a:rPr>
              <a:t> A number of national and international standards document the expected formal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09" charset="0"/>
                <a:ea typeface="+mn-ea"/>
                <a:cs typeface="+mn-cs"/>
              </a:rPr>
              <a:t>risk analysis approach. These include ISO 27005, ISO 31000, NIST SP 800-30,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09" charset="0"/>
                <a:ea typeface="+mn-ea"/>
                <a:cs typeface="+mn-cs"/>
              </a:rPr>
              <a:t>and [SASN13]. This approach is often mandated by government organizations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09" charset="0"/>
                <a:ea typeface="+mn-ea"/>
                <a:cs typeface="+mn-cs"/>
              </a:rPr>
              <a:t>and associated businesses. These standards all broadly agree on the process used.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09" charset="0"/>
                <a:ea typeface="+mn-ea"/>
                <a:cs typeface="+mn-cs"/>
              </a:rPr>
              <a:t>Figure 14.3 (reproduced from figure 5 in NIST SP 800-30) illustrates a typical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09" charset="0"/>
                <a:ea typeface="+mn-ea"/>
                <a:cs typeface="+mn-cs"/>
              </a:rPr>
              <a:t>process used.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CC3096-83BF-4C4F-B538-52097ACD79E2}" type="slidenum">
              <a:rPr lang="en-AU" smtClean="0"/>
              <a:pPr/>
              <a:t>17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5664059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CE24460-A1E7-5343-ABC3-F6BE6BCD883D}" type="slidenum">
              <a:rPr lang="en-AU"/>
              <a:pPr/>
              <a:t>18</a:t>
            </a:fld>
            <a:endParaRPr lang="en-AU"/>
          </a:p>
        </p:txBody>
      </p:sp>
      <p:sp>
        <p:nvSpPr>
          <p:cNvPr id="2365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65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initial step is known as </a:t>
            </a:r>
            <a:r>
              <a:rPr lang="en-US" sz="120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establishing the context or system characterization . </a:t>
            </a:r>
            <a:r>
              <a:rPr lang="en-US" sz="1200" i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Its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purpose is to determine the basic parameters within which the risk assessment will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be conducted, and then to identify the assets to be examined.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process starts with the organizational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security objectives and considers the broad risk exposure of the organization. This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recognizes that not all organizations are equally at risk, but that some, because of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their function, may be specifically targeted. It explores the relationship between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 specific organization and the wider political and social environment in which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it operates.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Industries such as agriculture and education are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considered to be at lesser risk compared to government or banking and finance. Note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that this classification predates September 11, and it is likely that there has been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change since it was developed. In particular it is likely that utilities, for example,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are probably at higher risk than the classification suggests. NIST has indicated that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following industries are vulnerable to risks in Supervisory Control and Data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Acquisition (SCADA) and process control systems: electric, water and wastewater,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oil and natural gas, chemical, pharmaceutical, pulp and paper, food and beverage,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discrete manufacturing (automotive, aerospace, and durable goods), air and rail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transportation, and mining and metallurgy.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At this point in determining an organization’s broad risk exposure, any relevant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legal and regulatory constraints must also be identified. These features provide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 baseline for the organization’s risk exposure and an initial indication of the broad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scale of resources it needs to expend to manage this risk in order to successfully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conduct business.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Next, senior management must define the organization’s 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risk appetite , 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level of risk the organization views as acceptable. Again this will depend very much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on the type of organization, and its management’s attitude to how it conducts business.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For example, banking and finance organizations tend to be fairly conservative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risk averse. This means they want a low residual risk and are willing to spend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resources necessary to achieve this. In contrast, a leading-edge manufacturer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with a brand new product may have a much greater risk tolerance. The manufacturer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is willing to take a chance to obtain a competitive advantage, and with limited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resources wishes to expend less on risk controls. This decision is not just IT specific.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Rather it reflects the organization’s broader management approach to how it conducts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business.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endParaRPr lang="en-US" dirty="0">
              <a:latin typeface="Times" pitchFamily="-10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778210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Figure 14.4 (adapted from an IDC 2000 report) suggests a possible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spectrum of organizational risk.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CC3096-83BF-4C4F-B538-52097ACD79E2}" type="slidenum">
              <a:rPr lang="en-AU" smtClean="0"/>
              <a:pPr/>
              <a:t>19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194948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 previous chapters, we discussed a range of technical and administrative measures that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can be used to manage and improve the security of computer systems and networks. In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this chapter and the next, we look at the process of how to best select and implement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these measures to effectively address an organization’s security requirements. As we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noted in Chapter 1, this involves examining three fundamental questions: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1. What assets do we need to protect?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2. How are those assets threatened?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3. What can we do to counter those threats?</a:t>
            </a:r>
            <a:endParaRPr lang="en-US" b="0" dirty="0" smtClean="0">
              <a:ea typeface="+mn-ea"/>
              <a:cs typeface="+mn-cs"/>
            </a:endParaRPr>
          </a:p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560DBF-F109-8946-ADF0-EE66B221E988}" type="slidenum">
              <a:rPr lang="en-AU" smtClean="0">
                <a:solidFill>
                  <a:srgbClr val="000000"/>
                </a:solidFill>
              </a:rPr>
              <a:pPr/>
              <a:t>2</a:t>
            </a:fld>
            <a:endParaRPr lang="en-AU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248209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06F223E-96C1-634B-B754-0AEFEAB22ECA}" type="slidenum">
              <a:rPr lang="en-AU"/>
              <a:pPr/>
              <a:t>20</a:t>
            </a:fld>
            <a:endParaRPr lang="en-AU"/>
          </a:p>
        </p:txBody>
      </p:sp>
      <p:sp>
        <p:nvSpPr>
          <p:cNvPr id="2385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85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last component of this first step in the risk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assessment is to identify the assets to examine. This directly addresses the first of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three fundamental questions we opened this chapter with: “What assets do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we need to protect?” An 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asset 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is “anything that needs to be protected” because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it has value to the organization and contributes to the successful attainment of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organization’s objectives. As we discuss in Chapter 1, an asset may be either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tangible or intangible. It includes computer and communications hardware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infrastructure, software (including applications and information/data held on these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systems), the documentation on these systems, and the people who manage and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maintain these systems. Within the boundaries identified for the risk assessment,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these assets need to be identified and their value to the organization assessed. It is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important to emphasize again that while the ideal is to consider every conceivable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asset, in practice this is not possible. Rather the goal here is to identify all assets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that contribute significantly to attaining the organization’s objectives and whose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compromise or loss would seriously impact on the organization’s operation.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[SASN13] describes this process as a criticality assessment that aims to identify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those assets that are most important to the organization.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While the risk assessment process is most likely being managed by security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experts, they will not necessarily have a high degree of familiarity with the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organization’s operation and structures. Thus they need to draw on the expertise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the people in the relevant areas of the organization to identify key assets and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their value to the organization. A key element of this process step is identifying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interviewing such personnel. Many of the standards listed previously include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checklists of types of assets and suggestions for mechanisms for gathering the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necessary information. These should be consulted and used. The outcome of this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step should be a list of assets, with brief descriptions of their use by, and value to,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organization.</a:t>
            </a:r>
            <a:endParaRPr lang="en-US" b="0" dirty="0">
              <a:latin typeface="Times" pitchFamily="-10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175258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2FE5A44-8859-D947-85B0-A48B4DEC6117}" type="slidenum">
              <a:rPr lang="en-AU"/>
              <a:pPr/>
              <a:t>21</a:t>
            </a:fld>
            <a:endParaRPr lang="en-AU"/>
          </a:p>
        </p:txBody>
      </p:sp>
      <p:sp>
        <p:nvSpPr>
          <p:cNvPr id="241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16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The next step in the process is to identify the threats or risks the assets are exposed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to. This directly addresses the second of our three fundamental questions: “How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are those assets threatened?” It is worth commenting on the terminology used here.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terms</a:t>
            </a:r>
            <a:r>
              <a:rPr lang="en-US" sz="1200" b="0" i="1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threat 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</a:t>
            </a:r>
            <a:r>
              <a:rPr lang="en-US" sz="1200" b="0" i="1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risk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, while having distinct meanings, are often used interchangeably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 this context. There is considerable variation in the definitions of these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terms, as seen in the range of definitions provided in the cited standards. The following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definitions will be useful in our discussion: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relationship among these and other security concepts is illustrated in Figure 1.2.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goal of this stage is to identify potentially significant risks to the assets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listed. This requires answering the following questions for each asset: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1. Who or what could cause it harm?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2. How could this occur?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endParaRPr lang="en-US" b="0" dirty="0">
              <a:latin typeface="Times" pitchFamily="-10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909980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983442E-E927-6F47-B2A4-E02405DD1AD6}" type="slidenum">
              <a:rPr lang="en-AU"/>
              <a:pPr/>
              <a:t>22</a:t>
            </a:fld>
            <a:endParaRPr lang="en-AU"/>
          </a:p>
        </p:txBody>
      </p:sp>
      <p:sp>
        <p:nvSpPr>
          <p:cNvPr id="2426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Answering the first of these questions involves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identifying potential threats to assets. In the broadest sense, a 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threat 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is anything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that might hinder or prevent an asset from providing appropriate levels of the key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security services: confidentiality, integrity, availability, accountability, authenticity,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reliability. Note that one asset may have multiple threats, and a single threat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may target multiple assets.</a:t>
            </a:r>
            <a:endParaRPr lang="en-US" b="0" dirty="0">
              <a:latin typeface="Times" pitchFamily="-10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708061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19B5C7B-CE8D-6741-85B9-6BC2CFA74B40}" type="slidenum">
              <a:rPr lang="en-AU"/>
              <a:pPr/>
              <a:t>23</a:t>
            </a:fld>
            <a:endParaRPr lang="en-AU"/>
          </a:p>
        </p:txBody>
      </p:sp>
      <p:sp>
        <p:nvSpPr>
          <p:cNvPr id="2447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47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 threat may be either natural or human-made and may be accidental 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deliberate. This is known as the </a:t>
            </a:r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threat source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or </a:t>
            </a:r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threat agent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. The classic natural threat sources are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those often referred to as acts of God, and include damage caused by fire, flood,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storm, earthquake, and other such natural events. It also includes environmental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threats such as long-term loss of power or natural gas. Or it may be the result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chemical contamination or leakage. Alternatively, a threat source may be a human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agent acting either directly or indirectly. Examples of the former include an insider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retrieving and selling information for personal gain or a hacker targeting the organization’s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server over the Internet. An example of the latter includes someone writing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releasing a network worm that infects the organization’s systems. These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examples all involved a deliberate exploit of a threat. However, a threat may also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be a result of an accident, such as an employee incorrectly entering information 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 system, which results in the system malfunctioning.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Identifying possible threats and threat sources requires the use of a variety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sources, along with the experience of the risk assessor. The chance of natural threats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occurring in any particular area is usually well known from insurance statistics. Lists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other potential threats may be found in the standards, in the results of IT security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surveys, and in information from government security agencies. The annual computer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crime reports, such as those by CSI/FBI and by Verizon in the United States,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similar reports in other countries, provide useful general guidance on the broad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IT threat environment and the most common problem areas. Standards, such as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NIST SP 800-30 Appendix D with a taxonomy of threat sources, and Appendix E with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examples of threats, may also assist here.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However, this general guidance needs to be tailored to the organization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risk environment it operates in. This involves consideration of vulnerabilities in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organization’s IT systems, which may indicate that some risks are either more 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less likely than the general case. Where an organization’s security concerns are sufficiently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high that threats need to be specifically identified, threat scenarios can be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modelled, developed, and analyzed, as described in NIST SP 800-30. Organization’s define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threat scenarios to describe how the tactics, techniques, and procedures employed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by an attacker can contribute to, or cause, harm. The possible motivation of deliberate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attackers in relation to the organization should be considered as potentially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influencing this variation in risk. In addition, any previous experience of attacks seen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by the organization needs to be considered, as that is concrete evidence of risks that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are known to occur. When evaluating possible human threat sources, it is worth considering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their reason and capabilities for attacking this organization, including their: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Motivation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:  Why would they target this organization; how motivated are they?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Capability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:  What is their level of skill in exploiting the threat?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Resources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:  How much time, money, and other resources could they deploy?</a:t>
            </a:r>
          </a:p>
          <a:p>
            <a:endParaRPr lang="en-US" sz="1200" b="1" i="0" u="none" strike="noStrike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Probability of attack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:  How likely and how often would your assets be targeted?</a:t>
            </a:r>
          </a:p>
          <a:p>
            <a:endParaRPr lang="en-US" sz="1200" b="1" i="0" u="none" strike="noStrike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Deterrence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:  What are the consequences to the attacker of being identified?</a:t>
            </a:r>
            <a:endParaRPr lang="en-US" dirty="0">
              <a:latin typeface="Times" pitchFamily="-10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554288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A4642F5-068D-974B-AA49-7BCC0C1255EC}" type="slidenum">
              <a:rPr lang="en-AU"/>
              <a:pPr/>
              <a:t>24</a:t>
            </a:fld>
            <a:endParaRPr lang="en-AU"/>
          </a:p>
        </p:txBody>
      </p:sp>
      <p:sp>
        <p:nvSpPr>
          <p:cNvPr id="2488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88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Answering the second of these questions, “How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could this occur?” involves identifying flaws or weaknesses in the organization’s IT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systems or processes that could be exploited by a threat. This will help determine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applicability of the threat to the organization and its significance. Note that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mere existence of some vulnerability does not mean harm will be caused to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 asset. There must also be a threat source for some threat that can exploit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vulnerability for harm. It is the combination of a threat and a vulnerability that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creates a risk to an asset.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Again, many of the standards listed previously include checklists of threats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vulnerabilities and suggestions for tools and techniques to list them and to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determine their relevance to the organization. The outcome of this step should be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 list of threats and vulnerabilities, with brief descriptions of how and why they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might occur.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205079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86B5199-D0D4-3941-9731-8F51B05C190A}" type="slidenum">
              <a:rPr lang="en-AU"/>
              <a:pPr/>
              <a:t>25</a:t>
            </a:fld>
            <a:endParaRPr lang="en-AU"/>
          </a:p>
        </p:txBody>
      </p:sp>
      <p:sp>
        <p:nvSpPr>
          <p:cNvPr id="2508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08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Having identified key assets and the likely threats and vulnerabilities they are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exposed to, the next step is to determine the level of risk each of these poses to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organization. The aim is to identify and categorize the risks to assets that threaten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regular operations of the organization. Risk analysis also provides information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 management to help managers evaluate these risks and determine how best to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treat them. Risk analysis involves first specifying the likelihood of occurrence of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each identified threat to an asset, in the context of any existing controls. Next,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consequence to the organization is determined, should that threat eventuate. Lastly,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this information is combined to derive an overall risk rating for each threat.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ideal would be to specify the likelihood as a probability value and the consequence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as a monetary cost to the organization should it occur. The resulting risk is then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simply given as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Risk = (Probability that threat occurs)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x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(Cost to organization)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This can be directly equated to the value the threatened asset has for the organization,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hence specify what level of expenditure is reasonable to reduce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probability of its occurrence to an acceptable level. Unfortunately, it is often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extremely hard to determine accurate probabilities, realistic cost consequences,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or both. This is particularly true of intangible assets, such as the loss of confidentiality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a trade secret. Hence, most risk analyses use qualitative, rather than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quantitative, ratings for both these items. The goal is then to order the resulting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risks to help determine which need to be most urgently treated, rather than to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give them an absolute value.</a:t>
            </a:r>
            <a:endParaRPr lang="en-US" dirty="0">
              <a:latin typeface="Times" pitchFamily="-10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610670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Before the likelihood of a threat can be specified,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any existing controls used by the organization to attempt to minimize threats need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 be identified. Security 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controls 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include management, operational, and technical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processes and procedures that act to reduce the exposure of the organization to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some risks by reducing the ability of a threat source to exploit some vulnerabilities.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These can be identified by using checklists of existing controls, and by interviewing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key organizational staff to solicit this information.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CC3096-83BF-4C4F-B538-52097ACD79E2}" type="slidenum">
              <a:rPr lang="en-AU" smtClean="0"/>
              <a:pPr/>
              <a:t>26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5965170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B8B287F-527A-0C46-88CD-124E0AEE73A6}" type="slidenum">
              <a:rPr lang="en-AU"/>
              <a:pPr/>
              <a:t>27</a:t>
            </a:fld>
            <a:endParaRPr lang="en-AU"/>
          </a:p>
        </p:txBody>
      </p:sp>
      <p:sp>
        <p:nvSpPr>
          <p:cNvPr id="2529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29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Having identified existing controls, the 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likelihood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that each identified threat could occur and cause harm to some asset needs to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be specified. The likelihood is typically described qualitatively, using values and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descriptions such as those shown in Table 14.2. While the various risk assessment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standards all suggest tables similar to these, there is considerable variation in their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detail. The selection of the specific descriptions and tables used is determined at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beginning of the risk assessment process, when the context is established.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There will very likely be some uncertainty and debate over exactly which rating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is most appropriate. This reflects the qualitative nature of the ratings, ambiguity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 their precise meaning, and uncertainty over precisely how likely it is that some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threat may eventuate. It is important to remember that the goal of this process is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 provide guidance to management as to which risks exist, and provide enough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information to help management decide how to most appropriately respond. Any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uncertainty in the selection of ratings should be noted in the discussion on their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selection, but ultimately management will make a business decision in response to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this information.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risk analyst takes the descriptive asset and threat/vulnerability details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from the preceding steps in this process and, in light of the organization’s overall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risk environment and existing controls, decides the appropriate rating. This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estimation relates to the likelihood of the specified threat exploiting one or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more vulnerabilities to an asset or group of assets, which results in harm to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organization. The specified likelihood needs to be realistic. In particular, a rating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likely or higher suggests that this threat has occurred sometime previously. This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means past history provides supporting evidence for its specification. If this is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not the case, then specifying such a value would need to be justified on the basis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a significantly changed threat environment, a change in the IT system that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has weakened its security, or some other rationale for the threat’s anticipated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likely occurrence. In contrast, the Unlikely and Rare ratings can be very hard to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quantify. They are an indication that the threat is of concern, but whether it could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occur is difficult to specify. Typically such threats would only be considered if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consequences to the organization of their occurrence are so severe that they must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be considered, even if extremely improbable.</a:t>
            </a:r>
            <a:endParaRPr lang="en-US" dirty="0">
              <a:latin typeface="Times" pitchFamily="-10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009796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242D77F-31F5-CA47-BF0E-3F4197D790C2}" type="slidenum">
              <a:rPr lang="en-AU"/>
              <a:pPr/>
              <a:t>28</a:t>
            </a:fld>
            <a:endParaRPr lang="en-AU"/>
          </a:p>
        </p:txBody>
      </p:sp>
      <p:sp>
        <p:nvSpPr>
          <p:cNvPr id="2549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49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analyst must then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specify the consequence of a specific threat eventuating. Note this is distinct from,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not related to, the likelihood of the threat occurring. Rather, 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consequence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specification indicates the impact on the organization should the particular threat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 question actually eventuate. Even if a threat is regarded as rare or unlikely, if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organization would suffer severe consequence should it occur, then it clearly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poses a risk to the organization. Hence, appropriate responses must be considered.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 qualitative descriptive value, such as those shown in Table 14.3, is typically used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 describe the consequence. As with the likelihood ratings, there is likely to be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some uncertainty as to the best rating to use.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This determination should be based upon the judgment of the asset’s owners,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the organization’s management, rather than the opinion of the risk analyst. This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is in contrast with the likelihood determination. The specified consequence needs to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be realistic. It must relate to the impact on the organization as a whole should this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specific threat eventuate. It is not just the impact on the affected system. It is possible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that a particular system (a server in one location, for example) might be completely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destroyed in a fire. However, the impact on the organization could vary from it being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 minor inconvenience (the server was in a branch office, and all data were replicated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elsewhere) to a major disaster (the server had the sole copy of all customer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financial records for a small business). As with the likelihood ratings, the consequence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ratings must be determined knowing the organization’s current practices and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arrangements. In particular, the organization’s existing backup, disaster recovery,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contingency planning, or lack thereof, will influence the choice of rating.</a:t>
            </a:r>
            <a:endParaRPr lang="en-US" dirty="0">
              <a:latin typeface="Times" pitchFamily="-10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867282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CB36DAC-B571-5843-AF36-5F72F8484BA2}" type="slidenum">
              <a:rPr lang="en-AU"/>
              <a:pPr/>
              <a:t>29</a:t>
            </a:fld>
            <a:endParaRPr lang="en-AU"/>
          </a:p>
        </p:txBody>
      </p:sp>
      <p:sp>
        <p:nvSpPr>
          <p:cNvPr id="2570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70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Once the likelihood and consequence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each specific threat have been identified, a final 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level of risk 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can be assigned.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This is typically determined using a table that maps these values to a risk level,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such as those shown in Table 14.4. This table details the risk level assigned to each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combination. Such a table provides the qualitative equivalent of performing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ideal risk calculation using quantitative values. It also indicates the interpretation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these assigned levels.</a:t>
            </a:r>
            <a:endParaRPr lang="en-US" dirty="0">
              <a:latin typeface="Times" pitchFamily="-10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61669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F9DD721-8267-7249-85BA-C8B070D12B62}" type="slidenum">
              <a:rPr lang="en-AU"/>
              <a:pPr/>
              <a:t>3</a:t>
            </a:fld>
            <a:endParaRPr lang="en-AU"/>
          </a:p>
        </p:txBody>
      </p:sp>
      <p:sp>
        <p:nvSpPr>
          <p:cNvPr id="2078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78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IT security management 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is the formal process of answering these questions, ensuring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that critical assets are sufficiently protected in a cost-effective manner. More specifically,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IT security management consists of first determining a clear view of an organization’s IT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security objectives and general risk profile. Next, an IT security 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risk assessment 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is needed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for each asset in the organization that requires protection; this assessment must answer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three key questions listed above. It provides the information necessary to decide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what management, operational, and technical controls are needed to either reduce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risks identified to an acceptable level or otherwise accept the resultant risk. This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chapter will consider each of these items. The process continues by selecting suitable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controls and then writing plans and procedures to ensure these necessary controls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are implemented effectively. That implementation must be monitored to determine if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security objectives are met. The whole process must be iterated, and the plans and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procedures kept up-to-date, because of the rapid rate of change in both the technology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the risk environment. We discuss the latter part of this process in Chapter 15.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following chapters, then, address specific control areas relating to physical security in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Chapter 16, human factors in Chapter 17, and auditing in Chapter 18.</a:t>
            </a:r>
            <a:endParaRPr lang="en-US" dirty="0">
              <a:latin typeface="Times" pitchFamily="-10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678207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DD31CB2-D42E-AC43-B86B-EF945D1C2C6C}" type="slidenum">
              <a:rPr lang="en-AU"/>
              <a:pPr/>
              <a:t>30</a:t>
            </a:fld>
            <a:endParaRPr lang="en-AU"/>
          </a:p>
        </p:txBody>
      </p:sp>
      <p:sp>
        <p:nvSpPr>
          <p:cNvPr id="2590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90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results of the risk analysis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process should be documented in a </a:t>
            </a:r>
            <a:r>
              <a:rPr lang="en-US" sz="1200" b="1" i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risk register</a:t>
            </a:r>
            <a:r>
              <a:rPr lang="en-US" sz="120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. </a:t>
            </a:r>
            <a:r>
              <a:rPr lang="en-US" sz="1200" i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This should include a summary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table such that shown in Table 14.5 . The risks are usually sorted in decreasing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order of level. This would be supported by details of how the various items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were determined, including the rationale, justification, and supporting evidence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used. The aim of this documentation is to provide senior management with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information needed to make appropriate decisions as how to best manage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identified risks. It also provides evidence that a formal risk assessment process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has been followed if needed, and a record of decisions made with the reasons for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those decisions.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Once the details of potentially significant risks are determined, management needs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 decide whether it needs to take action in response. This would take into account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risk profile of the organization and its willingness to accept a certain level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risk, as determined in the initial </a:t>
            </a:r>
            <a:r>
              <a:rPr lang="en-US" sz="1200" b="0" i="1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establishing the context 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phase of this process. Those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items with risk levels below the acceptable level would usually be accepted with no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further action required. Those items with risks above this will need to be considered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for treatment.</a:t>
            </a:r>
            <a:endParaRPr lang="en-US" dirty="0">
              <a:latin typeface="Times" pitchFamily="-10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641108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C0072E4-CEE0-8243-9F18-54663D645214}" type="slidenum">
              <a:rPr lang="en-AU"/>
              <a:pPr/>
              <a:t>31</a:t>
            </a:fld>
            <a:endParaRPr lang="en-AU"/>
          </a:p>
        </p:txBody>
      </p:sp>
      <p:sp>
        <p:nvSpPr>
          <p:cNvPr id="2631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31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Typically the risks with the higher ratings are those that need action most urgently.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However, it is likely that some risks will be easier, faster, and cheaper to address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than others. In the example risk register shown in Table 14.5, both risks were rated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High. Further investigation reveals that a relatively simple and cheap treatment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exists for the first risk by tightening the router configuration to further restrict possible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accesses. Treating the second risk requires developing a full disaster recovery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plan, a much slower and more costly process. Hence management would take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simple action first to improve the organization’s overall risk profile as quickly as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possible. Management may even decide that for business reasons, given an overall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view of the organization, some risks with lower levels should be treated ahead of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other risks. This is a reflection of both limitations in the risk analysis process in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range of ratings available and their interpretation, and of management’s perspective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the organization as a whole.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Figure 14.5 indicates a range of possibilities for costs versus levels of risk.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If the cost of treatment is high, but the risk is low, then it is usually uneconomic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 proceed with such treatment. Alternatively, where the risk is high and the cost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comparatively low, treatment should occur. The most difficult area occurs between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these extremes. This is where management must make a business decision about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most effective use of their available resources. This decision usually requires a more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detailed investigation of the treatment options.</a:t>
            </a:r>
          </a:p>
          <a:p>
            <a:endParaRPr lang="en-US" dirty="0">
              <a:latin typeface="Times" pitchFamily="-10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841427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E673549-9BCB-EC49-B4FE-37163D9F3379}" type="slidenum">
              <a:rPr lang="en-AU"/>
              <a:pPr/>
              <a:t>32</a:t>
            </a:fld>
            <a:endParaRPr lang="en-AU"/>
          </a:p>
        </p:txBody>
      </p:sp>
      <p:sp>
        <p:nvSpPr>
          <p:cNvPr id="2652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5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There are five broad alternatives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available to management for treating identified risks: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pPr>
              <a:buFont typeface="Arial"/>
              <a:buChar char="•"/>
            </a:pPr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Risk acceptance: 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Choosing to accept a risk level greater than normal for business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reasons. This is typically due to excessive cost or time needed to treat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risk. Management must then accept responsibility for the consequences to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organization should the risk eventuate.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Risk avoidance: 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Not proceeding with the activity or system that creates this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risk. This usually results in loss of convenience or ability to perform some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function that is useful to the organization. The loss of this capability is traded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off against the reduced risk profile.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Risk transfer: 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Sharing responsibility for the risk with a third party. This is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typically achieved by taking out insurance against the risk occurring, by entering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into a contract with another organization, or by using partnership or joint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venture structures to share the risks and costs should the threat eventuate.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Reduce consequence: 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By modifying the structure or use of the assets at risk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 reduce the impact on the organization should the risk occur. This could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be achieved by implementing controls to enable the organization to quickly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recover should the risk occur. Examples include implementing an off-site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backup process, developing a disaster recovery plan, or arranging for data and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processing to be replicated over multiple sites.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Reduce likelihood: 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By implementing suitable controls to lower the chance of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vulnerability being exploited. These could include technical or administrative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controls such as deploying firewalls and access tokens, or procedures such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as password complexity and change policies. Such controls aim to improve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security of the asset, making it more difficult for an attack to succeed by reducing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vulnerability of the asset.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If either of the last two options is chosen, then possible treatment controls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need to be selected and their cost effectiveness evaluated. There is a wide range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available management, operational, and technical controls that may be used.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These would be surveyed to select those that might address the identified threat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most effectively and to evaluate the cost to implement against the benefit gained.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Management would then choose among the options as to which should be adopted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plan for their implementation. We introduce the range of controls often used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the use of security plans and policies in Chapter 15 and provide further details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some specific control areas in Chapters 16 – 18 .</a:t>
            </a:r>
            <a:endParaRPr lang="en-US" dirty="0">
              <a:latin typeface="Times" pitchFamily="-10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518062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684609B-3CE4-6A4B-8D41-3D9B28ADEBED}" type="slidenum">
              <a:rPr lang="en-AU"/>
              <a:pPr/>
              <a:t>33</a:t>
            </a:fld>
            <a:endParaRPr lang="en-AU"/>
          </a:p>
        </p:txBody>
      </p:sp>
      <p:sp>
        <p:nvSpPr>
          <p:cNvPr id="2672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72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 case study involving the operations of a fictional company Silver Star Mines illustrates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this risk assessment process. Silver Star Mines is the local operations of a large global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mining company. It has a large IT infrastructure used by numerous business areas.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Its network includes a variety of servers, executing a range of application software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typical of organizations of its size. It also uses applications that are far less common,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some of which directly relate to the health and safety of those working in the mine.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Many of these systems used to be isolated, with no network connections among them.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 recent years, they have been connected together and connected to the company’s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intranet to provide better management capabilities. However, this means they are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now potentially accessible from the Internet, which has greatly increased the risks to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these systems.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 security analyst was contracted to provide an initial review of the company’s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risk profile and to recommend further action for improvement. Following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initial discussion with company management, a decision was made to adopt a</a:t>
            </a:r>
          </a:p>
          <a:p>
            <a:r>
              <a:rPr lang="en-US" sz="120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combined approach </a:t>
            </a:r>
            <a:r>
              <a:rPr lang="en-US" sz="1200" i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 security management. This requires the adoption of suitable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baselines standards by the company’s IT support group for their systems.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Meanwhile, the analyst was asked to conduct a preliminary formal assessment of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key IT systems to identify those most at risk, which management could then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consider for treatment.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first step was to determine the context for the risk assessment. Being in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mining industry sector places the company at the less risky end of the spectrum,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consequently less likely to be specifically targeted. Silver Star Mines is part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a large organization and hence is subject to legal requirements for occupational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health and safety and is answerable to its shareholders. Thus management decided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that it wished to accept only moderate or lower risks in general. The boundaries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for this risk assessment were specified to include only the systems under the direct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control of the Silver Star Mines operations. This excluded the wider company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intranet, its central servers, and its Internet gateway. This assessment is sponsored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by Silver Star’s IT and engineering managers, with results to be reported to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company board. The assessment would use the process and ratings described in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this chapter.</a:t>
            </a:r>
            <a:endParaRPr lang="en-US" dirty="0">
              <a:latin typeface="Times" pitchFamily="-10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413570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CAA6183-10AB-0348-A71E-A4E78ACAF555}" type="slidenum">
              <a:rPr lang="en-AU"/>
              <a:pPr/>
              <a:t>34</a:t>
            </a:fld>
            <a:endParaRPr lang="en-AU"/>
          </a:p>
        </p:txBody>
      </p:sp>
      <p:sp>
        <p:nvSpPr>
          <p:cNvPr id="271362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1363" name="Rectangle 1027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Next, the key assets had to be identified. The analyst conducted interviews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with key IT and engineering managers in the company. A number of the engineering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managers emphasized how important the reliability of the SCADA network and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nodes were to the company. They control and monitor the core mining operations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the company and enable it to operate safely and efficiently and, most crucially, to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generate revenue. Some of these systems also maintain the records required by law,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which are regularly inspected by the government agencies responsible for the mining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industry. Any failure to create, preserve, and produce on demand these records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would expose the company to fines and other legal sanctions. Hence, these systems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were listed as the first key asset.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 number of the IT managers indicated that a large amount of critical data was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stored on various file servers either in individual files or in databases. They identified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importance of the integrity of these data to the company. Some of these data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were generated automatically by applications. Other data were created by employees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using common office applications. Some of this needed be available for audits by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government agencies. There were also data on production and operational results,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contracts and tendering, personnel, application backups, operational and capital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expenditure, mine survey and planning, and exploratory drilling. Collectively,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integrity of stored data was identified as the second key asset.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These managers also indicated that three key systems—the Financial,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Procurement, and Maintenance/Production servers—were critical to the effective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operation of core business areas. Any compromise in the availability or integrity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these systems would impact the company’s ability to operate effectively. Hence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each of these were identified as a key asset.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999120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Lastly, the analyst identified e-mail as a key asset, as a result of interviews with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all business areas of the company. The use of e-mail as a business tool cuts across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all business areas. Around 60% of all correspondence is in the form of e-mail, which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is used to communicate daily with head office, other business units, suppliers,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contractors, as well as to conduct a large amount of internal correspondence. E-mail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is given greater importance than usual due to the remote location of the company.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Hence the collective availability, integrity, and confidentiality of mail services was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listed as a key asset.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This list of key assets is seen in the first column of Table 14.6, which is the risk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register created at the conclusion of this risk assessment process.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Having determined the list of key assets, the analyst needed to identify significant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threats to these assets and to specify the likelihood and consequence values.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major concern with the SCADA asset is unauthorized compromise of nodes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by an external source. These systems were originally designed for use on physically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isolated and trusted networks and hence were not hardened against external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attack to the degree that modern systems can be. Often these systems are running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older releases of operating systems with known insecurities. Many of these systems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have not been patched or upgraded because the key applications they run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have not been updated or validated to run on newer OS versions. More recently,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SCADA networks have been connected to the company’s intranet to provide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improved management and monitoring capabilities. Recognizing that the SCADA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nodes are very likely insecure,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these connections are isolated from the company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intranet by additional firewall and proxy server systems. Any external attack would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have to break through the outer company firewall, the SCADA network firewall,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these proxy servers in order to attack the SCADA nodes. This would require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 series of security breaches. Nonetheless, given that the various computer crime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surveys suggest that externally sourced attacks are increasing and known cases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attacks on SCADA networks exist, the analyst concluded that while an attack was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very unlikely, it could still occur. Thus a likelihood rating of Rare was chosen.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consequence of the SCADA network suffering a successful attack was discussed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with the mining engineers. They indicated that interference with the control system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could have serious consequences as it could affect the safety of personnel in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mine. Ventilation, bulk cooling, fire protection, hoisting of personnel and materials,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underground fill systems are possible areas whose compromise could lead to 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fatality. Environmental damage could result from the spillage of highly toxic materials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into nearby waterways. Additionally, the financial impact could be significant,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as downtime is measured in tens of millions of dollars per hour. There is even 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possibility that Silver Star’s mining license might be suspended if the company was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found to have breached its legal requirements. A consequence rating of Major was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selected. This results in a risk level of High.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The second asset concerned the integrity of stored information. The analyst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noted numerous reports of unauthorized use of file systems and databases in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recent computer crime surveys. These assets could be compromised by both internal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external sources. These can be either the result of intentional malicious 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fraudulent acts, or the unintentional deletion, modification, or disclosure of information.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All indications are that such database security breaches are increasing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that access to such data is a primary goal of intruders. These systems are located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on the company intranet and hence are shielded by the company’s outer firewall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from much external access. However, should that firewall be compromised or an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attacker gain indirect access using infected internal systems, compromise of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data was possible. With respect to internal use, the company had policies on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input and handling of a range of data, especially that required for audit purposes.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company also had policies on the backup of data from servers. However,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large number of systems used to create and store this data, both desktop and server,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meant that overall compliance with these policies was unknown. Hence a likelihood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rating of Possible was chosen. Discussions with some of the company’s IT managers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revealed that some of this information is confidential and may cause financial harm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if disclosed to others. There also may be substantial financial costs involved with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recovering data and other activities subsequent to a breach. There is also the possibility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serious legal consequences if personal information was disclosed or if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results of statutory tests and process information were lost. Hence a consequence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rating of Major was selected. This results in a risk level of Extreme.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availability or integrity of the key Financial, Procurement,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Maintenance/Production systems could be compromised by any form of attack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on the operating system or applications they use. Although their location on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company intranet does provide some protection, due to the nature of the company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structure a number of these systems have not been patched or maintained for some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time. This means at least some of the systems would be vulnerable to a range of network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attacks if accessible. Any failure of the company’s outer firewall to block any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such attack could very likely result in compromise of some systems by automated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attack scans. These are known to occur very quickly, with a number of reports indicating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that unpatched systems were compromised in less than 15 minutes after network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connection. Hence a likelihood of Possible was specified. Discussions with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management indicated that the degree of harm would be proportional to extent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duration of the attack. In most cases a rebuild of at least a portion of the system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would be required, at considerable expense. False orders being issued to suppliers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or the inability to issue orders would have a negative impact on the company’s reputation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could cause confusion and possible plant shutdowns. Not being able 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process personnel time sheets and utilize electronic funds transfer and unauthorized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transfer of money would also affect the company’s reputation and possibly result in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 financial loss. The company indicated that the Maintenance/Production system’s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harm rating should be a little lower due the ability of the plant to continue to operate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despite some compromise of the system. It would, however, have a detrimental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impact on the efficiency of operations. Consequence ratings of Moderate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Minor, respectively, were selected, resulting in risk levels of High or Medium.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last asset is the availability, integrity, and confidentiality of mail services.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Without an effective e-mail system, the company will operate with less efficiency. 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number of organizations have suffered failure of their e-mail systems as a result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mass e-mailed worms in past years. New exploits transferred using e-mail are reported.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Those exploiting vulnerabilities in common applications are of major concern.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heavy use of e-mail by the company, including the constant exchange and opening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e-mail attachments by employees, means the chance of compromise, especially by 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zero-day exploit to a common document type, is very high. While the company does filter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mail in its Internet gateway, there is a high probability that a zero-day exploit would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not be caught. A denial of service attack against the mail gateway is very hard to defend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against. Hence a likelihood rating of Almost Certain was selected in recognition of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wide range of possible attacks and the high chance that one will occur sooner rather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than later. Discussions with management indicated that while other possible modes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communication exist, they do not allow for transmission of electronic documents.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ability to obtain electronic quotes is a requirement that must be met to place an order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 the purchasing system. Reports and other communications are regularly sent via this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e-mail, and any inability to send or receive such reports might affect the company’s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reputation. There would also be financial costs and time needed to rebuild the e-mail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system following a serious compromise. Because compromise would not have a large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impact, a consequence rating of Minor was selected. This results in a risk level of High.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information was summarized and presented to management. All of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resulting risk levels are above the acceptable minimum management specified as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tolerable. Hence treatment is required. Even though the second asset listed had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highest level of risk, management decided that the risk to the SCADA network was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unacceptable if there was any possibility of death, however remote. Additionally,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management decided that the government regulator would not look favorably upon 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company that failed to rate highly the importance of a potential fatality. Consequently,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management decided to specify the risk to the SCADA as the highest priority for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treatment. The risk to the integrity of stored information was next. The management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also decided to place the risk to the e-mail systems last, behind the lower risk to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Maintenance/Production system, in part because its compromise would not affect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output of the mining and processing units and also because treatment would involve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company’s mail gateway, which was outside the management’s control.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final result of this risk assessment process is shown in Table 14.6, the resulting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overall risk register table. It shows the identified assets with the threats to them,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the assigned ratings and priority. This information would then influence the selection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suitable treatments. Management decided the first five risks should be treated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by implementing suitable controls, which would reduce either the likelihood or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consequence should these risks occur. This process is discussed in the next chapter.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None of these risks could be accepted or avoided. Responsibility for the final risk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 the e-mail system was found to be primarily with the parent company’s IT group,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which manages the external mail gateway. Hence the risk is shared with that group.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CC3096-83BF-4C4F-B538-52097ACD79E2}" type="slidenum">
              <a:rPr lang="en-AU" smtClean="0"/>
              <a:pPr/>
              <a:t>35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364951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AAF8046-0263-F74C-BDB1-E6E78A850B0B}" type="slidenum">
              <a:rPr lang="en-AU">
                <a:solidFill>
                  <a:srgbClr val="000000"/>
                </a:solidFill>
              </a:rPr>
              <a:pPr/>
              <a:t>36</a:t>
            </a:fld>
            <a:endParaRPr lang="en-AU" dirty="0">
              <a:solidFill>
                <a:srgbClr val="000000"/>
              </a:solidFill>
            </a:endParaRPr>
          </a:p>
        </p:txBody>
      </p:sp>
      <p:sp>
        <p:nvSpPr>
          <p:cNvPr id="206852" name="Rectangle 4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6853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Times New Roman" pitchFamily="-107" charset="0"/>
              </a:rPr>
              <a:t>Chapter </a:t>
            </a:r>
            <a:r>
              <a:rPr lang="en-US" dirty="0" smtClean="0">
                <a:latin typeface="Times New Roman" pitchFamily="-107" charset="0"/>
              </a:rPr>
              <a:t>14 </a:t>
            </a:r>
            <a:r>
              <a:rPr lang="en-US" dirty="0">
                <a:latin typeface="Times New Roman" pitchFamily="-107" charset="0"/>
              </a:rPr>
              <a:t>summary.</a:t>
            </a:r>
          </a:p>
        </p:txBody>
      </p:sp>
    </p:spTree>
    <p:extLst>
      <p:ext uri="{BB962C8B-B14F-4D97-AF65-F5344CB8AC3E}">
        <p14:creationId xmlns:p14="http://schemas.microsoft.com/office/powerpoint/2010/main" val="8804421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discipline of IT security management has evolved considerably over the last few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decades. This has occurred in response to the rapid growth of, and dependence on, networked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computer systems and the associated rise in risks to these systems. In the last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decade a number of national and international standards have been published. These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represent a consensus on the </a:t>
            </a:r>
            <a:r>
              <a:rPr lang="en-US" sz="120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best practice in the field. </a:t>
            </a:r>
            <a:r>
              <a:rPr lang="en-US" sz="1200" i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International 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Standards 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Organization (ISO) has revised and consolidated a number of these standards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into the ISO 27000 series. Table 14.1 details a number of recently adopted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standards within this family. In the United States, NIST has also produced a number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relevant standards, including NIST SP 800-18 (</a:t>
            </a:r>
            <a:r>
              <a:rPr lang="en-US" sz="120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Guide for Developing Security</a:t>
            </a:r>
          </a:p>
          <a:p>
            <a:r>
              <a:rPr lang="en-US" sz="120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Plans for Federal Information Systems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, February 2006), NIST SP 800-30 </a:t>
            </a:r>
            <a:r>
              <a:rPr lang="en-US" sz="120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(Guide</a:t>
            </a:r>
          </a:p>
          <a:p>
            <a:r>
              <a:rPr lang="en-US" sz="120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for Conducting Risk Assessments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, September 2012), and NIST SP 800-53 (</a:t>
            </a:r>
            <a:r>
              <a:rPr lang="en-US" sz="120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Security</a:t>
            </a:r>
          </a:p>
          <a:p>
            <a:r>
              <a:rPr lang="en-US" sz="120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Privacy Controls for Federal Information Systems and Organizations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, January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2015). NIST also released the “</a:t>
            </a:r>
            <a:r>
              <a:rPr lang="en-US" sz="120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Framework for Improving Critical Infrastructure</a:t>
            </a:r>
          </a:p>
          <a:p>
            <a:r>
              <a:rPr lang="en-US" sz="1200" i="1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Cybersecurity</a:t>
            </a:r>
            <a:r>
              <a:rPr lang="en-US" sz="120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”in 2014, to provide guidance to organizations on systematically managing</a:t>
            </a:r>
          </a:p>
          <a:p>
            <a:r>
              <a:rPr lang="en-US" sz="120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cybersecurity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risks. With the growth of concerns about corporate governance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following events such as the global financial crisis and repeated incidences of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loss of personal information by government organizations and other businesses,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auditors for such organizations increasingly require adherence to formal standards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such as these.</a:t>
            </a:r>
          </a:p>
          <a:p>
            <a:endParaRPr lang="en-US" dirty="0" smtClean="0">
              <a:latin typeface="Times" pitchFamily="-109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CC3096-83BF-4C4F-B538-52097ACD79E2}" type="slidenum">
              <a:rPr lang="en-AU" smtClean="0"/>
              <a:pPr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044274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374D0C0-006E-6F48-B4BE-F69A564E5D3C}" type="slidenum">
              <a:rPr lang="en-AU"/>
              <a:pPr/>
              <a:t>5</a:t>
            </a:fld>
            <a:endParaRPr lang="en-AU"/>
          </a:p>
        </p:txBody>
      </p:sp>
      <p:sp>
        <p:nvSpPr>
          <p:cNvPr id="2099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99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[ISO13335] provides a conceptual framework for managing security. It defines</a:t>
            </a:r>
          </a:p>
          <a:p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IT security management 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as follows: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IT SECURITY MANAGEMENT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: A process used to achieve and maintain appropriate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levels of confidentiality, integrity, availability, accountability, authenticity, and reliability.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IT security management functions include: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determining organizational IT security objectives, strategies, and policies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determining organizational IT security requirements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identifying and analyzing security threats to IT assets within the organization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identifying and analyzing risks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specifying appropriate safeguards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monitoring the implementation and operation of safeguards that are necessary in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order to cost effectively protect the information and services within the organization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developing and implementing a security awareness program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detecting and reacting to incidents</a:t>
            </a:r>
          </a:p>
          <a:p>
            <a:endParaRPr lang="en-US" sz="1200" b="1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endParaRPr lang="en-US" sz="1200" b="1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endParaRPr lang="en-US" sz="1200" b="1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endParaRPr lang="en-US" dirty="0">
              <a:latin typeface="Times" pitchFamily="-10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52951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9EB1B8A-E8C2-0D47-BCB4-1F268BA287AC}" type="slidenum">
              <a:rPr lang="en-AU"/>
              <a:pPr/>
              <a:t>6</a:t>
            </a:fld>
            <a:endParaRPr lang="en-AU"/>
          </a:p>
        </p:txBody>
      </p:sp>
      <p:sp>
        <p:nvSpPr>
          <p:cNvPr id="2140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40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This process is illustrated in Figure 14.1 (adapted from figure 1 in ISO27005 (</a:t>
            </a:r>
            <a:r>
              <a:rPr lang="en-US" sz="120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Information security risk management, </a:t>
            </a:r>
            <a:r>
              <a:rPr lang="en-US" sz="1200" i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2005)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and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figure 1 in ISO13335, part 3]), with  a particular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focus on the internal details relating to the 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risk assessment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 process. IT security management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needs to be a key part of an organization’s overall management plan. Similarly,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IT security risk assessment process should be incorporated into the wider risk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assessment of all the organization’s assets and business processes. Hence, unless senior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management in an organization are aware of, and support, this process, it is unlikely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that the desired security objectives will be met and contribute appropriately to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organization’s business outcomes. Note that IT management is not something undertaken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just once. Rather it is a cyclic process that must be repeated constantly in order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 keep pace with the rapid changes in both IT technology and the risk environment.</a:t>
            </a:r>
            <a:endParaRPr lang="en-US" dirty="0">
              <a:latin typeface="Times" pitchFamily="-10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93207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FD09D08-8CF7-AE4E-9CF2-FC11D8CE56A0}" type="slidenum">
              <a:rPr lang="en-AU"/>
              <a:pPr/>
              <a:t>7</a:t>
            </a:fld>
            <a:endParaRPr lang="en-AU"/>
          </a:p>
        </p:txBody>
      </p:sp>
      <p:sp>
        <p:nvSpPr>
          <p:cNvPr id="2160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60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The iterative nature of this process is a key focus of ISO 31000 </a:t>
            </a:r>
            <a:r>
              <a:rPr lang="en-US" sz="120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(Risk management-</a:t>
            </a:r>
          </a:p>
          <a:p>
            <a:r>
              <a:rPr lang="en-US" sz="120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Principles and guidelines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, 2009), and is specifically applied to the security risk management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process in ISO 27005. This standard details a model process for managing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information security that comprises the following 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steps: 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Plan:  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Establish security policy, objectives, processes and procedures;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perform risk assessment; develop risk treatment plan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with appropriate selection of controls or acceptance of risk.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Do:  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Implement the risk treatment plan.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Check:  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Monitor and maintain the risk treatment plan.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Act: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 Maintain and improve the information security risk management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process in response to incidents, review, or identified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changes.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This process is illustrated in Figure 14.2, which can be aligned with Figure 14.1.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outcome of this process should be that the security needs of the interested parties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are managed appropriately.</a:t>
            </a:r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900024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C6DB532-EFE8-3C47-BBEA-E855717BF32D}" type="slidenum">
              <a:rPr lang="en-AU"/>
              <a:pPr/>
              <a:t>8</a:t>
            </a:fld>
            <a:endParaRPr lang="en-AU"/>
          </a:p>
        </p:txBody>
      </p:sp>
      <p:sp>
        <p:nvSpPr>
          <p:cNvPr id="2181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81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initial step in the IT security management process comprises an examination of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organization’s IT security objectives, strategies, and policies in the context of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organization’s general risk profile. This can only occur in the context of the wider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organizational objectives and policies, as part of the management of the organization.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Organizational security objectives identify what IT security outcomes should be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achieved. They need to address individual rights, legal requirements, and standards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imposed on the organization, in support of the overall organizational objectives.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Organizational security strategies identify how these objectives can be met. Organizational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security policies identify what needs to be done. These objectives, strategies, and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policies need to be maintained and regularly updated based on the results of periodic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security reviews to reflect the constantly changing technological and risk environments.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 help identify these organizational security objectives, the role and importance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the IT systems in the organization is examined. The value of these systems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 assisting the organization achieve its goals is reviewed, not just the direct costs of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these systems. Questions that help clarify these issues include the following: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What key aspects of the organization require IT support in order to function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efficiently?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What tasks can only be performed with IT support?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Which essential decisions depend on the accuracy, currency, integrity, or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availability of data managed by the IT systems?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What data created, managed, processed, and stored by the IT systems need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protection?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What are the consequences to the organization of a security failure in their IT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systems?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If the answers to some of the above questions show that IT systems are important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 the organization in achieving its goals, then clearly the risks to them should be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assessed and appropriate action taken to address any deficiencies identified. A list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key organization security objectives should result from this examination.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Once the objectives are listed, some broad strategy statements can be developed.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These outline in general terms how the identified objectives will be met in a consistent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manner across the organization. The topics and details in the strategy statements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depend on the identified objectives, the size of the organization, and the importance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the IT systems to the organization. The strategy statements should address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approaches the organization will use to manage the security of its IT systems.</a:t>
            </a:r>
          </a:p>
          <a:p>
            <a:endParaRPr lang="en-US" dirty="0">
              <a:latin typeface="Times" pitchFamily="-10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98870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8A6E8C1-DC6D-A14C-8B24-F3008895FACF}" type="slidenum">
              <a:rPr lang="en-AU"/>
              <a:pPr/>
              <a:t>9</a:t>
            </a:fld>
            <a:endParaRPr lang="en-AU"/>
          </a:p>
        </p:txBody>
      </p:sp>
      <p:sp>
        <p:nvSpPr>
          <p:cNvPr id="2201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01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572000"/>
          </a:xfrm>
        </p:spPr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Given the organizational security objectives and strategies, an 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organizational</a:t>
            </a:r>
          </a:p>
          <a:p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security policy 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is developed that describes what the objectives and strategies are and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process used to achieve them. The organizational or corporate security policy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may be either a single large document or, more commonly, a set of related documents.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This policy typically needs to address at least the following topics: 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The scope and purpose of the policy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The relationship of the security objectives to the organization’s legal and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regulatory obligations, and its business objectives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IT security requirements in terms of confidentiality, integrity, availability,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accountability, authenticity, and reliability, particularly with regard to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views of the asset owners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The assignment of responsibilities relating to the management of IT security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the organizational infrastructure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The risk management approach adopted by the organization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How security awareness and training is to be handled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General personnel issues, especially for those in positions of trust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Any legal sanctions that may be imposed on staff, and the conditions under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which such penalties apply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Integration of security into systems development and procurement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Definition of the information classification scheme used across the organization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Contingency and business continuity planning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Incident detection and handling processes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How and when this policy should be reviewed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The method for controlling changes to this policy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intent of the policy is to provide a clear overview of how an organization’s IT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infrastructure supports its overall business objectives in general, and more specifically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what security requirements must be provided in order to do this most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effectively.</a:t>
            </a:r>
            <a:endParaRPr lang="en-US" dirty="0">
              <a:latin typeface="Times" pitchFamily="-10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65265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1"/>
            <a:ext cx="7772400" cy="426720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953000"/>
            <a:ext cx="6400800" cy="1219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06B9344-A600-C44C-BFF3-F262E2EAB853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F7B68-3A81-2E4B-BA12-F5A493E24C50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2B32E-5D81-2D4F-8CC9-49749ECC7299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00113" y="3442447"/>
            <a:ext cx="7345362" cy="1532965"/>
          </a:xfrm>
        </p:spPr>
        <p:txBody>
          <a:bodyPr anchor="b" anchorCtr="0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00113" y="5029200"/>
            <a:ext cx="7345362" cy="990600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9259" y="6122894"/>
            <a:ext cx="2133600" cy="259317"/>
          </a:xfrm>
        </p:spPr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38800" y="6124401"/>
            <a:ext cx="2895600" cy="257810"/>
          </a:xfrm>
        </p:spPr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2"/>
          </p:nvPr>
        </p:nvSpPr>
        <p:spPr>
          <a:xfrm>
            <a:off x="636493" y="533400"/>
            <a:ext cx="7836408" cy="2828925"/>
          </a:xfrm>
        </p:spPr>
        <p:txBody>
          <a:bodyPr>
            <a:normAutofit/>
          </a:bodyPr>
          <a:lstStyle>
            <a:lvl1pPr>
              <a:buNone/>
              <a:defRPr sz="2000"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6C9FC-DA22-1F47-8722-58727A1D436E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371600"/>
            <a:ext cx="7772400" cy="2505075"/>
          </a:xfrm>
        </p:spPr>
        <p:txBody>
          <a:bodyPr anchor="b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068763"/>
            <a:ext cx="7772400" cy="11318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0927A-0526-144F-9580-37ABB5A1E7E2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4495800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Palatino Linotype"/>
            </a:endParaRPr>
          </a:p>
        </p:txBody>
      </p:sp>
      <p:sp>
        <p:nvSpPr>
          <p:cNvPr id="8" name="Oval 7"/>
          <p:cNvSpPr/>
          <p:nvPr/>
        </p:nvSpPr>
        <p:spPr>
          <a:xfrm>
            <a:off x="4695825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Palatino Linotype"/>
            </a:endParaRPr>
          </a:p>
        </p:txBody>
      </p:sp>
      <p:sp>
        <p:nvSpPr>
          <p:cNvPr id="9" name="Oval 8"/>
          <p:cNvSpPr/>
          <p:nvPr/>
        </p:nvSpPr>
        <p:spPr>
          <a:xfrm>
            <a:off x="4296728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Palatino Linotype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DF91A-7C92-3743-8A2E-356816C55239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65760" y="1600200"/>
            <a:ext cx="4041648" cy="452628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4040188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1600200"/>
            <a:ext cx="4041775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B529B3-313B-4E43-B940-6E980F955EE2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57200" y="2212848"/>
            <a:ext cx="4041648" cy="391363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72584" y="2212848"/>
            <a:ext cx="4041648" cy="3913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E093F-740F-2B40-9952-A828B8BE9ABC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1BA6F-B221-4442-B3E0-4DE91DDD2916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07087" y="266700"/>
            <a:ext cx="3008313" cy="209550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>
                  <a:outerShdw blurRad="50800" dist="25400" dir="5400000" algn="t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9137" y="273050"/>
            <a:ext cx="4995863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07087" y="2438400"/>
            <a:ext cx="3008313" cy="3687763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3DB47-CF9E-3940-A66D-FFE81C46DA24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228600"/>
            <a:ext cx="5711824" cy="89535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08126" y="1143000"/>
            <a:ext cx="6054724" cy="45410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6" y="5810250"/>
            <a:ext cx="5711824" cy="533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43092-C6C6-4F4E-AC3B-C3372C3BCD24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63347" y="6356350"/>
            <a:ext cx="2085975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9165" y="6356350"/>
            <a:ext cx="2847975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A855AEC4-77F9-F44E-AF10-D517C4B655CE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8457760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Palatino Linotype"/>
            </a:endParaRPr>
          </a:p>
        </p:txBody>
      </p:sp>
      <p:sp>
        <p:nvSpPr>
          <p:cNvPr id="8" name="Oval 7"/>
          <p:cNvSpPr/>
          <p:nvPr/>
        </p:nvSpPr>
        <p:spPr>
          <a:xfrm>
            <a:off x="569119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Palatino Linotype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ctr" defTabSz="914400" rtl="0" eaLnBrk="1" latinLnBrk="0" hangingPunct="1">
        <a:lnSpc>
          <a:spcPts val="5800"/>
        </a:lnSpc>
        <a:spcBef>
          <a:spcPct val="0"/>
        </a:spcBef>
        <a:buNone/>
        <a:defRPr sz="5400" kern="1200">
          <a:solidFill>
            <a:schemeClr val="tx2"/>
          </a:solidFill>
          <a:effectLst>
            <a:outerShdw blurRad="63500" dist="38100" dir="5400000" algn="t" rotWithShape="0">
              <a:prstClr val="black">
                <a:alpha val="25000"/>
              </a:prstClr>
            </a:outerShdw>
          </a:effectLst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1.xml"/><Relationship Id="rId5" Type="http://schemas.openxmlformats.org/officeDocument/2006/relationships/diagramQuickStyle" Target="../diagrams/quickStyle11.xml"/><Relationship Id="rId4" Type="http://schemas.openxmlformats.org/officeDocument/2006/relationships/diagramLayout" Target="../diagrams/layout1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7.png"/><Relationship Id="rId5" Type="http://schemas.openxmlformats.org/officeDocument/2006/relationships/package" Target="../embeddings/Microsoft_Word_Document1.docx"/><Relationship Id="rId4" Type="http://schemas.openxmlformats.org/officeDocument/2006/relationships/oleObject" Target="../embeddings/oleObject1.bin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8.png"/><Relationship Id="rId5" Type="http://schemas.openxmlformats.org/officeDocument/2006/relationships/package" Target="../embeddings/Microsoft_Word_Document2.docx"/><Relationship Id="rId4" Type="http://schemas.openxmlformats.org/officeDocument/2006/relationships/oleObject" Target="../embeddings/oleObject2.bin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9.png"/><Relationship Id="rId5" Type="http://schemas.openxmlformats.org/officeDocument/2006/relationships/package" Target="../embeddings/Microsoft_Word_Document3.docx"/><Relationship Id="rId4" Type="http://schemas.openxmlformats.org/officeDocument/2006/relationships/oleObject" Target="../embeddings/oleObject3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10.png"/><Relationship Id="rId5" Type="http://schemas.openxmlformats.org/officeDocument/2006/relationships/package" Target="../embeddings/Microsoft_Word_Document4.docx"/><Relationship Id="rId4" Type="http://schemas.openxmlformats.org/officeDocument/2006/relationships/oleObject" Target="../embeddings/oleObject4.bin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2.xml"/><Relationship Id="rId7" Type="http://schemas.microsoft.com/office/2007/relationships/diagramDrawing" Target="../diagrams/drawing12.xm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2.xml"/><Relationship Id="rId5" Type="http://schemas.openxmlformats.org/officeDocument/2006/relationships/diagramQuickStyle" Target="../diagrams/quickStyle12.xml"/><Relationship Id="rId4" Type="http://schemas.openxmlformats.org/officeDocument/2006/relationships/diagramLayout" Target="../diagrams/layout1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3.xml"/><Relationship Id="rId7" Type="http://schemas.microsoft.com/office/2007/relationships/diagramDrawing" Target="../diagrams/drawing13.xm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3.xml"/><Relationship Id="rId5" Type="http://schemas.openxmlformats.org/officeDocument/2006/relationships/diagramQuickStyle" Target="../diagrams/quickStyle13.xml"/><Relationship Id="rId4" Type="http://schemas.openxmlformats.org/officeDocument/2006/relationships/diagramLayout" Target="../diagrams/layout1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5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2.png"/><Relationship Id="rId5" Type="http://schemas.openxmlformats.org/officeDocument/2006/relationships/package" Target="../embeddings/Microsoft_Word_Document5.docx"/><Relationship Id="rId4" Type="http://schemas.openxmlformats.org/officeDocument/2006/relationships/oleObject" Target="../embeddings/oleObject5.bin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2">
            <a:lumMod val="75000"/>
            <a:alpha val="9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67544" y="792480"/>
            <a:ext cx="8136904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Computer Security</a:t>
            </a:r>
            <a:r>
              <a:rPr lang="en-US" sz="60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:</a:t>
            </a:r>
          </a:p>
          <a:p>
            <a:pPr algn="ctr"/>
            <a:r>
              <a:rPr lang="en-US" sz="60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 Principles </a:t>
            </a:r>
            <a:r>
              <a:rPr lang="en-US" sz="6000" dirty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and Practice</a:t>
            </a:r>
          </a:p>
          <a:p>
            <a:pPr algn="ctr"/>
            <a:endParaRPr lang="en-US" sz="2500" dirty="0">
              <a:latin typeface="Baskerville Bold Italic" charset="0"/>
            </a:endParaRPr>
          </a:p>
          <a:p>
            <a:pPr algn="ctr"/>
            <a:endParaRPr lang="en-US" sz="2500" dirty="0" smtClean="0">
              <a:latin typeface="Baskerville Bold Italic" charset="0"/>
            </a:endParaRPr>
          </a:p>
          <a:p>
            <a:pPr algn="ctr"/>
            <a:r>
              <a:rPr lang="en-US" sz="2400" dirty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Fourth Edition</a:t>
            </a:r>
          </a:p>
          <a:p>
            <a:pPr algn="ctr"/>
            <a:endParaRPr lang="en-US" sz="2400" dirty="0">
              <a:solidFill>
                <a:schemeClr val="tx2"/>
              </a:solidFill>
              <a:effectLst>
                <a:outerShdw blurRad="63500" dist="38100" dir="5400000" algn="t" rotWithShape="0">
                  <a:prstClr val="black">
                    <a:alpha val="25000"/>
                  </a:prstClr>
                </a:outerShdw>
              </a:effectLst>
              <a:latin typeface="+mn-lt"/>
              <a:ea typeface="+mj-ea"/>
              <a:cs typeface="+mj-cs"/>
            </a:endParaRPr>
          </a:p>
          <a:p>
            <a:pPr algn="ctr"/>
            <a:r>
              <a:rPr lang="en-US" sz="2400" dirty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By:  William Stallings and Lawrie Brown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mv="urn:schemas-microsoft-com:mac:vml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86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Management Support</a:t>
            </a:r>
          </a:p>
        </p:txBody>
      </p:sp>
      <p:sp>
        <p:nvSpPr>
          <p:cNvPr id="221187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295400"/>
            <a:ext cx="8229600" cy="5410200"/>
          </a:xfrm>
        </p:spPr>
        <p:txBody>
          <a:bodyPr>
            <a:noAutofit/>
          </a:bodyPr>
          <a:lstStyle/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/>
              <a:buChar char="•"/>
            </a:pPr>
            <a:r>
              <a:rPr lang="en-US" sz="2600" dirty="0">
                <a:latin typeface="+mn-lt"/>
              </a:rPr>
              <a:t>IT security policy must be supported by senior management</a:t>
            </a:r>
          </a:p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/>
              <a:buChar char="•"/>
            </a:pPr>
            <a:r>
              <a:rPr lang="en-US" sz="2600" dirty="0">
                <a:latin typeface="+mn-lt"/>
              </a:rPr>
              <a:t>N</a:t>
            </a:r>
            <a:r>
              <a:rPr lang="en-US" sz="2600" dirty="0" smtClean="0">
                <a:latin typeface="+mn-lt"/>
              </a:rPr>
              <a:t>eed </a:t>
            </a:r>
            <a:r>
              <a:rPr lang="en-US" sz="2600" dirty="0">
                <a:latin typeface="+mn-lt"/>
              </a:rPr>
              <a:t>IT security officer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/>
              <a:buChar char="•"/>
            </a:pPr>
            <a:r>
              <a:rPr lang="en-US" sz="2000" dirty="0">
                <a:latin typeface="+mn-lt"/>
              </a:rPr>
              <a:t>T</a:t>
            </a:r>
            <a:r>
              <a:rPr lang="en-US" sz="2000" dirty="0" smtClean="0">
                <a:latin typeface="+mn-lt"/>
              </a:rPr>
              <a:t>o </a:t>
            </a:r>
            <a:r>
              <a:rPr lang="en-US" sz="2000" dirty="0">
                <a:latin typeface="+mn-lt"/>
              </a:rPr>
              <a:t>provide consistent overall </a:t>
            </a:r>
            <a:r>
              <a:rPr lang="en-US" sz="2000" dirty="0" smtClean="0">
                <a:latin typeface="+mn-lt"/>
              </a:rPr>
              <a:t>supervision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/>
              <a:buChar char="•"/>
            </a:pPr>
            <a:r>
              <a:rPr lang="en-US" sz="2000" dirty="0">
                <a:latin typeface="+mn-lt"/>
              </a:rPr>
              <a:t>L</a:t>
            </a:r>
            <a:r>
              <a:rPr lang="en-US" sz="2000" dirty="0" smtClean="0">
                <a:latin typeface="+mn-lt"/>
              </a:rPr>
              <a:t>iaison with senior management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/>
              <a:buChar char="•"/>
            </a:pPr>
            <a:r>
              <a:rPr lang="en-US" sz="2000" dirty="0">
                <a:latin typeface="+mn-lt"/>
              </a:rPr>
              <a:t>M</a:t>
            </a:r>
            <a:r>
              <a:rPr lang="en-US" sz="2000" dirty="0" smtClean="0">
                <a:latin typeface="+mn-lt"/>
              </a:rPr>
              <a:t>aintenance of IT security objectives, strategies, policies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/>
              <a:buChar char="•"/>
            </a:pPr>
            <a:r>
              <a:rPr lang="en-US" sz="2000" dirty="0">
                <a:latin typeface="+mn-lt"/>
              </a:rPr>
              <a:t>H</a:t>
            </a:r>
            <a:r>
              <a:rPr lang="en-US" sz="2000" dirty="0" smtClean="0">
                <a:latin typeface="+mn-lt"/>
              </a:rPr>
              <a:t>andle incidents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/>
              <a:buChar char="•"/>
            </a:pPr>
            <a:r>
              <a:rPr lang="en-US" sz="2000" dirty="0">
                <a:latin typeface="+mn-lt"/>
              </a:rPr>
              <a:t>M</a:t>
            </a:r>
            <a:r>
              <a:rPr lang="en-US" sz="2000" dirty="0" smtClean="0">
                <a:latin typeface="+mn-lt"/>
              </a:rPr>
              <a:t>anagement of IT security awareness and training programs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/>
              <a:buChar char="•"/>
            </a:pPr>
            <a:r>
              <a:rPr lang="en-US" sz="2000" dirty="0">
                <a:latin typeface="+mn-lt"/>
              </a:rPr>
              <a:t>I</a:t>
            </a:r>
            <a:r>
              <a:rPr lang="en-US" sz="2000" dirty="0" smtClean="0">
                <a:latin typeface="+mn-lt"/>
              </a:rPr>
              <a:t>nteraction with IT project security officers</a:t>
            </a:r>
          </a:p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/>
              <a:buChar char="•"/>
            </a:pPr>
            <a:r>
              <a:rPr lang="en-US" sz="2600" dirty="0">
                <a:latin typeface="+mn-lt"/>
              </a:rPr>
              <a:t>L</a:t>
            </a:r>
            <a:r>
              <a:rPr lang="en-US" sz="2600" dirty="0" smtClean="0">
                <a:latin typeface="+mn-lt"/>
              </a:rPr>
              <a:t>arge </a:t>
            </a:r>
            <a:r>
              <a:rPr lang="en-US" sz="2600" dirty="0">
                <a:latin typeface="+mn-lt"/>
              </a:rPr>
              <a:t>organizations </a:t>
            </a:r>
            <a:r>
              <a:rPr lang="en-US" sz="2600" dirty="0" smtClean="0">
                <a:latin typeface="+mn-lt"/>
              </a:rPr>
              <a:t>need separate </a:t>
            </a:r>
            <a:r>
              <a:rPr lang="en-US" sz="2600" dirty="0">
                <a:latin typeface="+mn-lt"/>
              </a:rPr>
              <a:t>IT</a:t>
            </a:r>
            <a:r>
              <a:rPr lang="en-US" sz="2600" dirty="0" smtClean="0">
                <a:latin typeface="+mn-lt"/>
              </a:rPr>
              <a:t> project security officers associated with major projects and systems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/>
              <a:buChar char="•"/>
            </a:pPr>
            <a:r>
              <a:rPr lang="en-US" sz="2000" dirty="0">
                <a:latin typeface="+mn-lt"/>
              </a:rPr>
              <a:t>M</a:t>
            </a:r>
            <a:r>
              <a:rPr lang="en-US" sz="2000" dirty="0" smtClean="0">
                <a:latin typeface="+mn-lt"/>
              </a:rPr>
              <a:t>anage security policies </a:t>
            </a:r>
            <a:r>
              <a:rPr lang="en-US" sz="2000" dirty="0">
                <a:latin typeface="+mn-lt"/>
              </a:rPr>
              <a:t>within their</a:t>
            </a:r>
            <a:r>
              <a:rPr lang="en-US" sz="2000" dirty="0" smtClean="0">
                <a:latin typeface="+mn-lt"/>
              </a:rPr>
              <a:t> area</a:t>
            </a:r>
            <a:endParaRPr lang="en-US" sz="2000" dirty="0">
              <a:latin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3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-228600"/>
            <a:ext cx="8229600" cy="1412776"/>
          </a:xfrm>
        </p:spPr>
        <p:txBody>
          <a:bodyPr/>
          <a:lstStyle/>
          <a:p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Security Risk Assessment</a:t>
            </a:r>
          </a:p>
        </p:txBody>
      </p:sp>
      <p:graphicFrame>
        <p:nvGraphicFramePr>
          <p:cNvPr id="13" name="Content Placeholder 1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89077963"/>
              </p:ext>
            </p:extLst>
          </p:nvPr>
        </p:nvGraphicFramePr>
        <p:xfrm>
          <a:off x="304800" y="1371600"/>
          <a:ext cx="8610600" cy="5486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82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295400"/>
          </a:xfrm>
        </p:spPr>
        <p:txBody>
          <a:bodyPr/>
          <a:lstStyle/>
          <a:p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Baseline Approach</a:t>
            </a:r>
          </a:p>
        </p:txBody>
      </p:sp>
      <p:sp>
        <p:nvSpPr>
          <p:cNvPr id="225283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676400"/>
            <a:ext cx="8229600" cy="5181600"/>
          </a:xfrm>
        </p:spPr>
        <p:txBody>
          <a:bodyPr>
            <a:normAutofit/>
          </a:bodyPr>
          <a:lstStyle/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/>
              <a:buChar char="•"/>
            </a:pPr>
            <a:r>
              <a:rPr lang="en-US" sz="2800" dirty="0">
                <a:latin typeface="+mn-lt"/>
              </a:rPr>
              <a:t>G</a:t>
            </a:r>
            <a:r>
              <a:rPr lang="en-US" sz="2800" dirty="0" smtClean="0">
                <a:latin typeface="+mn-lt"/>
              </a:rPr>
              <a:t>oal is to implement agreed controls to provide protection against the most common threats</a:t>
            </a:r>
          </a:p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/>
              <a:buChar char="•"/>
            </a:pPr>
            <a:r>
              <a:rPr lang="en-US" sz="2800" dirty="0">
                <a:latin typeface="+mn-lt"/>
              </a:rPr>
              <a:t>F</a:t>
            </a:r>
            <a:r>
              <a:rPr lang="en-US" sz="2800" dirty="0" smtClean="0">
                <a:latin typeface="+mn-lt"/>
              </a:rPr>
              <a:t>orms a good base for further security measures</a:t>
            </a:r>
          </a:p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/>
              <a:buChar char="•"/>
            </a:pPr>
            <a:r>
              <a:rPr lang="en-US" sz="2800" dirty="0">
                <a:latin typeface="+mn-lt"/>
              </a:rPr>
              <a:t>U</a:t>
            </a:r>
            <a:r>
              <a:rPr lang="en-US" sz="2800" dirty="0" smtClean="0">
                <a:latin typeface="+mn-lt"/>
              </a:rPr>
              <a:t>se </a:t>
            </a:r>
            <a:r>
              <a:rPr lang="en-US" sz="2800" dirty="0">
                <a:latin typeface="+mn-lt"/>
              </a:rPr>
              <a:t>“industry best practice”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/>
              <a:buChar char="•"/>
            </a:pPr>
            <a:r>
              <a:rPr lang="en-US" sz="2000" dirty="0">
                <a:latin typeface="+mn-lt"/>
              </a:rPr>
              <a:t>E</a:t>
            </a:r>
            <a:r>
              <a:rPr lang="en-US" sz="2000" dirty="0" smtClean="0">
                <a:latin typeface="+mn-lt"/>
              </a:rPr>
              <a:t>asy</a:t>
            </a:r>
            <a:r>
              <a:rPr lang="en-US" sz="2000" dirty="0">
                <a:latin typeface="+mn-lt"/>
              </a:rPr>
              <a:t>, cheap, can be replicated</a:t>
            </a:r>
            <a:endParaRPr lang="en-US" sz="2000" dirty="0" smtClean="0">
              <a:latin typeface="+mn-lt"/>
            </a:endParaRP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/>
              <a:buChar char="•"/>
            </a:pPr>
            <a:r>
              <a:rPr lang="en-US" sz="2000" dirty="0">
                <a:latin typeface="+mn-lt"/>
              </a:rPr>
              <a:t>G</a:t>
            </a:r>
            <a:r>
              <a:rPr lang="en-US" sz="2000" dirty="0" smtClean="0">
                <a:latin typeface="+mn-lt"/>
              </a:rPr>
              <a:t>ives </a:t>
            </a:r>
            <a:r>
              <a:rPr lang="en-US" sz="2000" dirty="0">
                <a:latin typeface="+mn-lt"/>
              </a:rPr>
              <a:t>no special consideration to</a:t>
            </a:r>
            <a:r>
              <a:rPr lang="en-US" sz="2000" dirty="0" smtClean="0">
                <a:latin typeface="+mn-lt"/>
              </a:rPr>
              <a:t> variations in risk exposure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/>
              <a:buChar char="•"/>
            </a:pPr>
            <a:r>
              <a:rPr lang="en-US" sz="2000" dirty="0">
                <a:latin typeface="+mn-lt"/>
              </a:rPr>
              <a:t>M</a:t>
            </a:r>
            <a:r>
              <a:rPr lang="en-US" sz="2000" dirty="0" smtClean="0">
                <a:latin typeface="+mn-lt"/>
              </a:rPr>
              <a:t>ay </a:t>
            </a:r>
            <a:r>
              <a:rPr lang="en-US" sz="2000" dirty="0">
                <a:latin typeface="+mn-lt"/>
              </a:rPr>
              <a:t>give too much or too little security</a:t>
            </a:r>
            <a:endParaRPr lang="en-US" sz="2000" dirty="0" smtClean="0">
              <a:latin typeface="+mn-lt"/>
            </a:endParaRPr>
          </a:p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/>
              <a:buChar char="•"/>
            </a:pPr>
            <a:r>
              <a:rPr lang="en-US" sz="2800" dirty="0">
                <a:latin typeface="+mn-lt"/>
              </a:rPr>
              <a:t>G</a:t>
            </a:r>
            <a:r>
              <a:rPr lang="en-US" sz="2800" dirty="0" smtClean="0">
                <a:latin typeface="+mn-lt"/>
              </a:rPr>
              <a:t>enerally recommended only </a:t>
            </a:r>
            <a:r>
              <a:rPr lang="en-US" sz="2800" dirty="0">
                <a:latin typeface="+mn-lt"/>
              </a:rPr>
              <a:t>for small </a:t>
            </a:r>
            <a:r>
              <a:rPr lang="en-US" sz="2800" dirty="0" smtClean="0">
                <a:latin typeface="+mn-lt"/>
              </a:rPr>
              <a:t>organizations without the resources to implement more structured approaches</a:t>
            </a:r>
            <a:endParaRPr lang="en-US" sz="2800" dirty="0">
              <a:latin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3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Informal Approach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15635995"/>
              </p:ext>
            </p:extLst>
          </p:nvPr>
        </p:nvGraphicFramePr>
        <p:xfrm>
          <a:off x="304800" y="1981200"/>
          <a:ext cx="8458200" cy="4648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37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340768"/>
          </a:xfrm>
        </p:spPr>
        <p:txBody>
          <a:bodyPr/>
          <a:lstStyle/>
          <a:p>
            <a:r>
              <a:rPr lang="en-US" dirty="0">
                <a:ln w="18415" cmpd="sng">
                  <a:noFill/>
                  <a:prstDash val="solid"/>
                </a:ln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  <a:t>Detailed Risk Analysis</a:t>
            </a:r>
          </a:p>
        </p:txBody>
      </p:sp>
      <p:graphicFrame>
        <p:nvGraphicFramePr>
          <p:cNvPr id="17" name="Content Placeholder 1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67930815"/>
              </p:ext>
            </p:extLst>
          </p:nvPr>
        </p:nvGraphicFramePr>
        <p:xfrm>
          <a:off x="457200" y="1196752"/>
          <a:ext cx="8435280" cy="54726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26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96752"/>
          </a:xfrm>
        </p:spPr>
        <p:txBody>
          <a:bodyPr/>
          <a:lstStyle/>
          <a:p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Combined Approach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457400"/>
            <a:ext cx="8363272" cy="5139952"/>
          </a:xfrm>
        </p:spPr>
        <p:txBody>
          <a:bodyPr>
            <a:normAutofit fontScale="92500"/>
          </a:bodyPr>
          <a:lstStyle/>
          <a:p>
            <a:pPr>
              <a:spcBef>
                <a:spcPts val="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800" dirty="0" smtClean="0">
                <a:latin typeface="+mn-lt"/>
              </a:rPr>
              <a:t>Combines elements of the baseline, informal, and detailed risk analysis approaches</a:t>
            </a:r>
          </a:p>
          <a:p>
            <a:pPr>
              <a:spcBef>
                <a:spcPts val="600"/>
              </a:spcBef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800" dirty="0" smtClean="0">
                <a:latin typeface="+mn-lt"/>
              </a:rPr>
              <a:t>Aim is to provide reasonable levels of protection as quickly as possible then to examine and adjust the protection controls deployed on key systems over time</a:t>
            </a:r>
          </a:p>
          <a:p>
            <a:pPr>
              <a:spcBef>
                <a:spcPts val="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800" dirty="0" smtClean="0">
                <a:latin typeface="+mn-lt"/>
              </a:rPr>
              <a:t>Approach starts with the implementation of suitable baseline security recommendations on all systems</a:t>
            </a:r>
          </a:p>
          <a:p>
            <a:pPr>
              <a:spcBef>
                <a:spcPts val="600"/>
              </a:spcBef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800" dirty="0" smtClean="0">
                <a:latin typeface="+mn-lt"/>
              </a:rPr>
              <a:t>Next, systems either exposed to high risk levels or critical to the organization's business objectives are identified in the high-level risk assessment</a:t>
            </a:r>
          </a:p>
          <a:p>
            <a:pPr>
              <a:spcBef>
                <a:spcPts val="600"/>
              </a:spcBef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800" dirty="0" smtClean="0">
                <a:latin typeface="+mn-lt"/>
              </a:rPr>
              <a:t>A decision can then be made </a:t>
            </a:r>
            <a:r>
              <a:rPr lang="en-US" sz="1800" smtClean="0">
                <a:latin typeface="+mn-lt"/>
              </a:rPr>
              <a:t>to possibly </a:t>
            </a:r>
            <a:r>
              <a:rPr lang="en-US" sz="1800" dirty="0" smtClean="0">
                <a:latin typeface="+mn-lt"/>
              </a:rPr>
              <a:t>conduct an immediate informal risk assessment on key systems, with the aim of relatively quickly tailoring controls to more accurately reflect their requirements</a:t>
            </a:r>
          </a:p>
          <a:p>
            <a:pPr>
              <a:spcBef>
                <a:spcPts val="600"/>
              </a:spcBef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800" dirty="0" smtClean="0">
                <a:latin typeface="+mn-lt"/>
              </a:rPr>
              <a:t>Lastly, an ordered process of performing detailed risk analyses of these systems can be instituted</a:t>
            </a:r>
          </a:p>
          <a:p>
            <a:pPr>
              <a:spcBef>
                <a:spcPts val="600"/>
              </a:spcBef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800" dirty="0" smtClean="0">
                <a:latin typeface="+mn-lt"/>
              </a:rPr>
              <a:t>Over time, this can result in the most appropriate and cost-effective security controls being selected and implemented on these systems</a:t>
            </a:r>
            <a:endParaRPr lang="en-US" sz="1800" dirty="0">
              <a:latin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Detailed Security Risk Analysis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graphicFrame>
        <p:nvGraphicFramePr>
          <p:cNvPr id="26" name="Content Placeholder 2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53761683"/>
              </p:ext>
            </p:extLst>
          </p:nvPr>
        </p:nvGraphicFramePr>
        <p:xfrm>
          <a:off x="251520" y="1988840"/>
          <a:ext cx="8750138" cy="47004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10210800" y="1473200"/>
            <a:ext cx="184731" cy="369332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3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79" t="11173" b="21332"/>
          <a:stretch/>
        </p:blipFill>
        <p:spPr>
          <a:xfrm>
            <a:off x="1187624" y="188640"/>
            <a:ext cx="6903812" cy="6538978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2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Establishing the Context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35523" name="Rectangle 3"/>
          <p:cNvSpPr>
            <a:spLocks noGrp="1" noChangeArrowheads="1"/>
          </p:cNvSpPr>
          <p:nvPr>
            <p:ph idx="1"/>
          </p:nvPr>
        </p:nvSpPr>
        <p:spPr>
          <a:xfrm>
            <a:off x="467544" y="1916832"/>
            <a:ext cx="8229600" cy="4581128"/>
          </a:xfrm>
        </p:spPr>
        <p:txBody>
          <a:bodyPr>
            <a:normAutofit/>
          </a:bodyPr>
          <a:lstStyle/>
          <a:p>
            <a:pPr marL="342900" lvl="1" indent="-342900">
              <a:spcAft>
                <a:spcPts val="8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400" dirty="0">
                <a:latin typeface="+mn-lt"/>
              </a:rPr>
              <a:t>Initial step</a:t>
            </a:r>
          </a:p>
          <a:p>
            <a:pPr lvl="1">
              <a:spcAft>
                <a:spcPts val="8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000" dirty="0">
                <a:latin typeface="+mn-lt"/>
              </a:rPr>
              <a:t>D</a:t>
            </a:r>
            <a:r>
              <a:rPr lang="en-US" sz="2000" dirty="0" smtClean="0">
                <a:latin typeface="+mn-lt"/>
              </a:rPr>
              <a:t>etermine the basic parameters of the risk assessment</a:t>
            </a:r>
          </a:p>
          <a:p>
            <a:pPr lvl="1">
              <a:spcAft>
                <a:spcPts val="8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000" dirty="0">
                <a:latin typeface="+mn-lt"/>
              </a:rPr>
              <a:t>I</a:t>
            </a:r>
            <a:r>
              <a:rPr lang="en-US" sz="2000" dirty="0" smtClean="0">
                <a:latin typeface="+mn-lt"/>
              </a:rPr>
              <a:t>dentify the assets to be examined</a:t>
            </a:r>
          </a:p>
          <a:p>
            <a:pPr marL="342900" lvl="1" indent="-342900">
              <a:spcAft>
                <a:spcPts val="8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400" dirty="0">
                <a:latin typeface="+mn-lt"/>
              </a:rPr>
              <a:t>Explores political and social environment in which the organization operates</a:t>
            </a:r>
          </a:p>
          <a:p>
            <a:pPr lvl="1">
              <a:spcAft>
                <a:spcPts val="8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000" dirty="0">
                <a:latin typeface="+mn-lt"/>
              </a:rPr>
              <a:t>Legal and regulatory constraints</a:t>
            </a:r>
          </a:p>
          <a:p>
            <a:pPr lvl="1">
              <a:spcAft>
                <a:spcPts val="8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000" dirty="0">
                <a:latin typeface="+mn-lt"/>
              </a:rPr>
              <a:t>Provide baseline for organization’s risk exposure</a:t>
            </a:r>
          </a:p>
          <a:p>
            <a:pPr marL="342900" lvl="1" indent="-342900">
              <a:spcAft>
                <a:spcPts val="8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400" dirty="0">
                <a:latin typeface="+mn-lt"/>
              </a:rPr>
              <a:t>Risk appetite</a:t>
            </a:r>
          </a:p>
          <a:p>
            <a:pPr lvl="1">
              <a:spcAft>
                <a:spcPts val="8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000" dirty="0">
                <a:latin typeface="+mn-lt"/>
              </a:rPr>
              <a:t>The level of risk the organization views as acceptable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4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214" b="24393"/>
          <a:stretch/>
        </p:blipFill>
        <p:spPr>
          <a:xfrm>
            <a:off x="395536" y="332655"/>
            <a:ext cx="8424936" cy="6257619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smtClean="0"/>
              <a:t>Chapter 14</a:t>
            </a:r>
            <a:endParaRPr lang="en-US" dirty="0"/>
          </a:p>
        </p:txBody>
      </p:sp>
      <p:sp>
        <p:nvSpPr>
          <p:cNvPr id="13" name="Subtitle 1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sz="3200" dirty="0"/>
              <a:t>IT Security Management </a:t>
            </a:r>
          </a:p>
          <a:p>
            <a:pPr>
              <a:defRPr/>
            </a:pPr>
            <a:r>
              <a:rPr lang="en-US" sz="3200" dirty="0"/>
              <a:t>and Risk Assessment</a:t>
            </a:r>
          </a:p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mv="urn:schemas-microsoft-com:mac:vml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570" name="Rectangle 1026"/>
          <p:cNvSpPr>
            <a:spLocks noGrp="1" noChangeArrowheads="1"/>
          </p:cNvSpPr>
          <p:nvPr>
            <p:ph type="title"/>
          </p:nvPr>
        </p:nvSpPr>
        <p:spPr>
          <a:xfrm>
            <a:off x="467544" y="-243408"/>
            <a:ext cx="8229600" cy="1600200"/>
          </a:xfrm>
        </p:spPr>
        <p:txBody>
          <a:bodyPr/>
          <a:lstStyle/>
          <a:p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Asset Identification</a:t>
            </a:r>
          </a:p>
        </p:txBody>
      </p:sp>
      <p:sp>
        <p:nvSpPr>
          <p:cNvPr id="237571" name="Rectangle 1027"/>
          <p:cNvSpPr>
            <a:spLocks noGrp="1" noChangeArrowheads="1"/>
          </p:cNvSpPr>
          <p:nvPr>
            <p:ph idx="1"/>
          </p:nvPr>
        </p:nvSpPr>
        <p:spPr>
          <a:xfrm>
            <a:off x="467544" y="1700808"/>
            <a:ext cx="8229600" cy="4876800"/>
          </a:xfrm>
        </p:spPr>
        <p:txBody>
          <a:bodyPr>
            <a:normAutofit/>
          </a:bodyPr>
          <a:lstStyle/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800" dirty="0">
                <a:latin typeface="+mn-lt"/>
              </a:rPr>
              <a:t>L</a:t>
            </a:r>
            <a:r>
              <a:rPr lang="en-US" sz="2800" dirty="0" smtClean="0">
                <a:latin typeface="+mn-lt"/>
              </a:rPr>
              <a:t>ast component is to identify </a:t>
            </a:r>
            <a:r>
              <a:rPr lang="en-US" sz="2800" dirty="0">
                <a:latin typeface="+mn-lt"/>
              </a:rPr>
              <a:t>assets</a:t>
            </a:r>
            <a:r>
              <a:rPr lang="en-US" sz="2800" dirty="0" smtClean="0">
                <a:latin typeface="+mn-lt"/>
              </a:rPr>
              <a:t> to examine</a:t>
            </a:r>
          </a:p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800" dirty="0">
                <a:latin typeface="+mn-lt"/>
              </a:rPr>
              <a:t>D</a:t>
            </a:r>
            <a:r>
              <a:rPr lang="en-US" sz="2800" dirty="0" smtClean="0">
                <a:latin typeface="+mn-lt"/>
              </a:rPr>
              <a:t>raw </a:t>
            </a:r>
            <a:r>
              <a:rPr lang="en-US" sz="2800" dirty="0">
                <a:latin typeface="+mn-lt"/>
              </a:rPr>
              <a:t>on expertise of people in relevant areas of organization to identify key assets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400" dirty="0">
                <a:latin typeface="+mn-lt"/>
              </a:rPr>
              <a:t>I</a:t>
            </a:r>
            <a:r>
              <a:rPr lang="en-US" sz="2400" dirty="0" smtClean="0">
                <a:latin typeface="+mn-lt"/>
              </a:rPr>
              <a:t>dentify </a:t>
            </a:r>
            <a:r>
              <a:rPr lang="en-US" sz="2400" dirty="0">
                <a:latin typeface="+mn-lt"/>
              </a:rPr>
              <a:t>and interview such </a:t>
            </a:r>
            <a:r>
              <a:rPr lang="en-US" sz="2400" dirty="0" smtClean="0">
                <a:latin typeface="+mn-lt"/>
              </a:rPr>
              <a:t>personnel</a:t>
            </a: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756632128"/>
              </p:ext>
            </p:extLst>
          </p:nvPr>
        </p:nvGraphicFramePr>
        <p:xfrm>
          <a:off x="590570" y="3621099"/>
          <a:ext cx="7560840" cy="27682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755576" y="4653136"/>
            <a:ext cx="217116" cy="36141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61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-171400"/>
            <a:ext cx="8229600" cy="1196752"/>
          </a:xfrm>
        </p:spPr>
        <p:txBody>
          <a:bodyPr/>
          <a:lstStyle/>
          <a:p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Terminology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40768"/>
            <a:ext cx="8363272" cy="5400600"/>
          </a:xfrm>
        </p:spPr>
        <p:txBody>
          <a:bodyPr>
            <a:normAutofit fontScale="92500" lnSpcReduction="20000"/>
          </a:bodyPr>
          <a:lstStyle/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dirty="0" smtClean="0">
                <a:latin typeface="+mn-lt"/>
              </a:rPr>
              <a:t>Asset:		A system resource or capability of 				value to its owner that requires 				protection</a:t>
            </a:r>
          </a:p>
          <a:p>
            <a:pPr>
              <a:spcBef>
                <a:spcPts val="1128"/>
              </a:spcBef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dirty="0" smtClean="0">
                <a:latin typeface="+mn-lt"/>
              </a:rPr>
              <a:t>Threat:		A potential for a threat source to 				exploit a vulnerability in some asset, 				which if it occurs may compromise the 			security of the asset and cause harm to 			the asset’s owner</a:t>
            </a:r>
          </a:p>
          <a:p>
            <a:pPr>
              <a:spcBef>
                <a:spcPts val="1128"/>
              </a:spcBef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dirty="0" smtClean="0">
                <a:latin typeface="+mn-lt"/>
              </a:rPr>
              <a:t>Vulnerability:	A flaw or weakness in an asset’s design, 			implementation, or operation and 				management that could be exploited 			by some threat</a:t>
            </a:r>
          </a:p>
          <a:p>
            <a:pPr>
              <a:spcBef>
                <a:spcPts val="1128"/>
              </a:spcBef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dirty="0" smtClean="0">
                <a:latin typeface="+mn-lt"/>
              </a:rPr>
              <a:t>Risk:		The potential for loss computed as the 			combination of the likelihood that a given 			threat exploits some vulnerability to an 			asset, and the magnitude of harmful 				consequence that results to the asset’s 			owner</a:t>
            </a:r>
            <a:endParaRPr lang="en-US" dirty="0">
              <a:latin typeface="+mn-l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164921" y="219205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64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-243408"/>
            <a:ext cx="9144000" cy="1440160"/>
          </a:xfrm>
        </p:spPr>
        <p:txBody>
          <a:bodyPr/>
          <a:lstStyle/>
          <a:p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Threat Identification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755576" y="1556792"/>
            <a:ext cx="8229600" cy="4953000"/>
          </a:xfrm>
        </p:spPr>
        <p:txBody>
          <a:bodyPr>
            <a:noAutofit/>
          </a:bodyPr>
          <a:lstStyle/>
          <a:p>
            <a:r>
              <a:rPr lang="en-US" sz="2800" dirty="0"/>
              <a:t>A</a:t>
            </a:r>
            <a:r>
              <a:rPr lang="en-US" sz="2800" dirty="0" smtClean="0"/>
              <a:t> threat is:</a:t>
            </a:r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320075236"/>
              </p:ext>
            </p:extLst>
          </p:nvPr>
        </p:nvGraphicFramePr>
        <p:xfrm>
          <a:off x="0" y="1412776"/>
          <a:ext cx="9144000" cy="54452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-315416"/>
            <a:ext cx="8229600" cy="1600200"/>
          </a:xfrm>
        </p:spPr>
        <p:txBody>
          <a:bodyPr/>
          <a:lstStyle/>
          <a:p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Threat Sources</a:t>
            </a:r>
          </a:p>
        </p:txBody>
      </p:sp>
      <p:sp>
        <p:nvSpPr>
          <p:cNvPr id="243715" name="Rectangle 3"/>
          <p:cNvSpPr>
            <a:spLocks noGrp="1" noChangeArrowheads="1"/>
          </p:cNvSpPr>
          <p:nvPr>
            <p:ph idx="1"/>
          </p:nvPr>
        </p:nvSpPr>
        <p:spPr>
          <a:xfrm>
            <a:off x="539552" y="1412776"/>
            <a:ext cx="8229600" cy="5184576"/>
          </a:xfrm>
        </p:spPr>
        <p:txBody>
          <a:bodyPr>
            <a:normAutofit lnSpcReduction="10000"/>
          </a:bodyPr>
          <a:lstStyle/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800" dirty="0">
                <a:latin typeface="+mn-lt"/>
              </a:rPr>
              <a:t>T</a:t>
            </a:r>
            <a:r>
              <a:rPr lang="en-US" sz="2800" dirty="0" smtClean="0">
                <a:latin typeface="+mn-lt"/>
              </a:rPr>
              <a:t>hreats </a:t>
            </a:r>
            <a:r>
              <a:rPr lang="en-US" sz="2800" dirty="0">
                <a:latin typeface="+mn-lt"/>
              </a:rPr>
              <a:t>may be 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400" dirty="0">
                <a:latin typeface="+mn-lt"/>
              </a:rPr>
              <a:t>N</a:t>
            </a:r>
            <a:r>
              <a:rPr lang="en-US" sz="2400" dirty="0" smtClean="0">
                <a:latin typeface="+mn-lt"/>
              </a:rPr>
              <a:t>atural </a:t>
            </a:r>
            <a:r>
              <a:rPr lang="en-US" sz="2400" dirty="0">
                <a:latin typeface="+mn-lt"/>
              </a:rPr>
              <a:t>“acts of</a:t>
            </a:r>
            <a:r>
              <a:rPr lang="en-US" sz="2400" dirty="0" smtClean="0">
                <a:latin typeface="+mn-lt"/>
              </a:rPr>
              <a:t> God</a:t>
            </a:r>
            <a:r>
              <a:rPr lang="en-US" sz="2400" dirty="0">
                <a:latin typeface="+mn-lt"/>
              </a:rPr>
              <a:t>” 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400" dirty="0">
                <a:latin typeface="+mn-lt"/>
              </a:rPr>
              <a:t>M</a:t>
            </a:r>
            <a:r>
              <a:rPr lang="en-US" sz="2400" dirty="0" smtClean="0">
                <a:latin typeface="+mn-lt"/>
              </a:rPr>
              <a:t>an</a:t>
            </a:r>
            <a:r>
              <a:rPr lang="en-US" sz="2400" dirty="0">
                <a:latin typeface="+mn-lt"/>
              </a:rPr>
              <a:t>-</a:t>
            </a:r>
            <a:r>
              <a:rPr lang="en-US" sz="2400" dirty="0" smtClean="0">
                <a:latin typeface="+mn-lt"/>
              </a:rPr>
              <a:t>made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400" dirty="0">
                <a:latin typeface="+mn-lt"/>
              </a:rPr>
              <a:t>A</a:t>
            </a:r>
            <a:r>
              <a:rPr lang="en-US" sz="2400" dirty="0" smtClean="0">
                <a:latin typeface="+mn-lt"/>
              </a:rPr>
              <a:t>ccidental </a:t>
            </a:r>
            <a:r>
              <a:rPr lang="en-US" sz="2400" dirty="0">
                <a:latin typeface="+mn-lt"/>
              </a:rPr>
              <a:t>or deliberate</a:t>
            </a:r>
            <a:endParaRPr lang="en-US" sz="2400" dirty="0" smtClean="0">
              <a:latin typeface="+mn-lt"/>
            </a:endParaRPr>
          </a:p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endParaRPr lang="en-US" sz="2800" dirty="0" smtClean="0">
              <a:latin typeface="+mn-lt"/>
            </a:endParaRPr>
          </a:p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endParaRPr lang="en-US" sz="2800" dirty="0" smtClean="0">
              <a:latin typeface="+mn-lt"/>
            </a:endParaRPr>
          </a:p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endParaRPr lang="en-US" sz="2800" dirty="0" smtClean="0">
              <a:latin typeface="+mn-lt"/>
            </a:endParaRPr>
          </a:p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endParaRPr lang="en-US" sz="2800" dirty="0">
              <a:latin typeface="+mn-lt"/>
            </a:endParaRPr>
          </a:p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endParaRPr lang="en-US" sz="2800" dirty="0" smtClean="0">
              <a:latin typeface="+mn-lt"/>
            </a:endParaRPr>
          </a:p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800" dirty="0">
                <a:latin typeface="+mn-lt"/>
              </a:rPr>
              <a:t>A</a:t>
            </a:r>
            <a:r>
              <a:rPr lang="en-US" sz="2800" dirty="0" smtClean="0">
                <a:latin typeface="+mn-lt"/>
              </a:rPr>
              <a:t>ny previous experience of attacks seen by the organization also needs to be considered</a:t>
            </a:r>
            <a:endParaRPr lang="en-US" sz="2800" dirty="0">
              <a:latin typeface="+mn-lt"/>
            </a:endParaRPr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979856997"/>
              </p:ext>
            </p:extLst>
          </p:nvPr>
        </p:nvGraphicFramePr>
        <p:xfrm>
          <a:off x="971600" y="1988840"/>
          <a:ext cx="7632848" cy="47525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0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332656"/>
            <a:ext cx="8229600" cy="1600200"/>
          </a:xfrm>
        </p:spPr>
        <p:txBody>
          <a:bodyPr/>
          <a:lstStyle/>
          <a:p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Vulnerability Identification</a:t>
            </a:r>
          </a:p>
        </p:txBody>
      </p:sp>
      <p:sp>
        <p:nvSpPr>
          <p:cNvPr id="247811" name="Rectangle 3"/>
          <p:cNvSpPr>
            <a:spLocks noGrp="1" noChangeArrowheads="1"/>
          </p:cNvSpPr>
          <p:nvPr>
            <p:ph idx="1"/>
          </p:nvPr>
        </p:nvSpPr>
        <p:spPr>
          <a:xfrm>
            <a:off x="395536" y="2132856"/>
            <a:ext cx="8229600" cy="4343399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800" dirty="0">
                <a:latin typeface="+mn-lt"/>
              </a:rPr>
              <a:t>Identify exploitable flaws or weaknesses in organization’s IT systems or processes</a:t>
            </a:r>
          </a:p>
          <a:p>
            <a:pPr lvl="1"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400" dirty="0">
                <a:latin typeface="+mn-lt"/>
              </a:rPr>
              <a:t>D</a:t>
            </a:r>
            <a:r>
              <a:rPr lang="en-US" sz="2400" dirty="0" smtClean="0">
                <a:latin typeface="+mn-lt"/>
              </a:rPr>
              <a:t>etermines </a:t>
            </a:r>
            <a:r>
              <a:rPr lang="en-US" sz="2400" dirty="0">
                <a:latin typeface="+mn-lt"/>
              </a:rPr>
              <a:t>applicability and significance of threat to organization</a:t>
            </a:r>
            <a:endParaRPr lang="en-US" sz="2400" dirty="0" smtClean="0">
              <a:latin typeface="+mn-lt"/>
            </a:endParaRPr>
          </a:p>
          <a:p>
            <a:pPr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800" dirty="0">
                <a:latin typeface="+mn-lt"/>
              </a:rPr>
              <a:t>N</a:t>
            </a:r>
            <a:r>
              <a:rPr lang="en-US" sz="2800" dirty="0" smtClean="0">
                <a:latin typeface="+mn-lt"/>
              </a:rPr>
              <a:t>eed </a:t>
            </a:r>
            <a:r>
              <a:rPr lang="en-US" sz="2800" dirty="0">
                <a:latin typeface="+mn-lt"/>
              </a:rPr>
              <a:t>combination of threat and vulnerability to create a risk to an asset</a:t>
            </a:r>
            <a:endParaRPr lang="en-US" sz="2800" dirty="0" smtClean="0">
              <a:latin typeface="+mn-lt"/>
            </a:endParaRPr>
          </a:p>
          <a:p>
            <a:pPr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800" dirty="0">
                <a:latin typeface="+mn-lt"/>
              </a:rPr>
              <a:t>O</a:t>
            </a:r>
            <a:r>
              <a:rPr lang="en-US" sz="2800" dirty="0" smtClean="0">
                <a:latin typeface="+mn-lt"/>
              </a:rPr>
              <a:t>utcome should be a list of threats and vulnerabilities with brief descriptions </a:t>
            </a:r>
            <a:r>
              <a:rPr lang="en-US" sz="2800" dirty="0">
                <a:latin typeface="+mn-lt"/>
              </a:rPr>
              <a:t> </a:t>
            </a:r>
            <a:r>
              <a:rPr lang="en-US" sz="2800" dirty="0" smtClean="0">
                <a:latin typeface="+mn-lt"/>
              </a:rPr>
              <a:t>               of how and why they might occur</a:t>
            </a:r>
            <a:endParaRPr lang="en-US" sz="2800" dirty="0">
              <a:latin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Analyze Risks</a:t>
            </a:r>
          </a:p>
        </p:txBody>
      </p:sp>
      <p:sp>
        <p:nvSpPr>
          <p:cNvPr id="249859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916832"/>
            <a:ext cx="8075240" cy="4752528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800" dirty="0">
                <a:latin typeface="+mn-lt"/>
              </a:rPr>
              <a:t>S</a:t>
            </a:r>
            <a:r>
              <a:rPr lang="en-US" sz="2800" dirty="0" smtClean="0">
                <a:latin typeface="+mn-lt"/>
              </a:rPr>
              <a:t>pecify </a:t>
            </a:r>
            <a:r>
              <a:rPr lang="en-US" sz="2800" dirty="0">
                <a:latin typeface="+mn-lt"/>
              </a:rPr>
              <a:t>likelihood of occurrence of each identified threat to asset given existing controls</a:t>
            </a:r>
            <a:endParaRPr lang="en-US" sz="2800" dirty="0" smtClean="0">
              <a:latin typeface="+mn-lt"/>
            </a:endParaRPr>
          </a:p>
          <a:p>
            <a:pPr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800" dirty="0">
                <a:latin typeface="+mn-lt"/>
              </a:rPr>
              <a:t>S</a:t>
            </a:r>
            <a:r>
              <a:rPr lang="en-US" sz="2800" dirty="0" smtClean="0">
                <a:latin typeface="+mn-lt"/>
              </a:rPr>
              <a:t>pecify </a:t>
            </a:r>
            <a:r>
              <a:rPr lang="en-US" sz="2800" dirty="0">
                <a:latin typeface="+mn-lt"/>
              </a:rPr>
              <a:t>consequence should threat occur</a:t>
            </a:r>
            <a:endParaRPr lang="en-US" sz="2800" dirty="0" smtClean="0">
              <a:latin typeface="+mn-lt"/>
            </a:endParaRPr>
          </a:p>
          <a:p>
            <a:pPr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800" dirty="0">
                <a:latin typeface="+mn-lt"/>
              </a:rPr>
              <a:t>D</a:t>
            </a:r>
            <a:r>
              <a:rPr lang="en-US" sz="2800" dirty="0" smtClean="0">
                <a:latin typeface="+mn-lt"/>
              </a:rPr>
              <a:t>erive </a:t>
            </a:r>
            <a:r>
              <a:rPr lang="en-US" sz="2800" dirty="0">
                <a:latin typeface="+mn-lt"/>
              </a:rPr>
              <a:t>overall risk rating for each </a:t>
            </a:r>
            <a:r>
              <a:rPr lang="en-US" sz="2800" dirty="0" smtClean="0">
                <a:latin typeface="+mn-lt"/>
              </a:rPr>
              <a:t>threat</a:t>
            </a:r>
          </a:p>
          <a:p>
            <a:pPr lvl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400" dirty="0" smtClean="0">
                <a:latin typeface="+mn-lt"/>
              </a:rPr>
              <a:t> </a:t>
            </a:r>
            <a:r>
              <a:rPr lang="en-US" sz="2400" dirty="0">
                <a:latin typeface="+mn-lt"/>
              </a:rPr>
              <a:t>R</a:t>
            </a:r>
            <a:r>
              <a:rPr lang="en-US" sz="2400" dirty="0" smtClean="0">
                <a:latin typeface="+mn-lt"/>
              </a:rPr>
              <a:t>isk </a:t>
            </a:r>
            <a:r>
              <a:rPr lang="en-US" sz="2400" dirty="0">
                <a:latin typeface="+mn-lt"/>
              </a:rPr>
              <a:t>= probability threat occurs x cost to organization</a:t>
            </a:r>
            <a:endParaRPr lang="en-US" sz="2400" dirty="0" smtClean="0">
              <a:latin typeface="+mn-lt"/>
            </a:endParaRPr>
          </a:p>
          <a:p>
            <a:pPr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800" dirty="0">
                <a:latin typeface="+mn-lt"/>
              </a:rPr>
              <a:t>H</a:t>
            </a:r>
            <a:r>
              <a:rPr lang="en-US" sz="2800" dirty="0" smtClean="0">
                <a:latin typeface="+mn-lt"/>
              </a:rPr>
              <a:t>ard </a:t>
            </a:r>
            <a:r>
              <a:rPr lang="en-US" sz="2800" dirty="0">
                <a:latin typeface="+mn-lt"/>
              </a:rPr>
              <a:t>to determine</a:t>
            </a:r>
            <a:r>
              <a:rPr lang="en-US" sz="2800" dirty="0" smtClean="0">
                <a:latin typeface="+mn-lt"/>
              </a:rPr>
              <a:t> accurate               probabilities and realistic cost          consequences</a:t>
            </a:r>
          </a:p>
          <a:p>
            <a:pPr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800" dirty="0">
                <a:latin typeface="+mn-lt"/>
              </a:rPr>
              <a:t>U</a:t>
            </a:r>
            <a:r>
              <a:rPr lang="en-US" sz="2800" dirty="0" smtClean="0">
                <a:latin typeface="+mn-lt"/>
              </a:rPr>
              <a:t>se qualitative, </a:t>
            </a:r>
            <a:r>
              <a:rPr lang="en-US" sz="2800" dirty="0">
                <a:latin typeface="+mn-lt"/>
              </a:rPr>
              <a:t>not </a:t>
            </a:r>
            <a:r>
              <a:rPr lang="en-US" sz="2800" dirty="0" smtClean="0">
                <a:latin typeface="+mn-lt"/>
              </a:rPr>
              <a:t>quantitative,                ratings </a:t>
            </a:r>
            <a:endParaRPr lang="en-US" sz="2800" dirty="0">
              <a:latin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Analyze Existing Controls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536504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+mn-lt"/>
              </a:rPr>
              <a:t>E</a:t>
            </a:r>
            <a:r>
              <a:rPr lang="en-US" sz="2800" dirty="0" smtClean="0">
                <a:latin typeface="+mn-lt"/>
              </a:rPr>
              <a:t>xisting controls used to attempt to minimize threats need to be identified</a:t>
            </a:r>
          </a:p>
          <a:p>
            <a:r>
              <a:rPr lang="en-US" sz="2800" dirty="0">
                <a:latin typeface="+mn-lt"/>
              </a:rPr>
              <a:t>S</a:t>
            </a:r>
            <a:r>
              <a:rPr lang="en-US" sz="2800" dirty="0" smtClean="0">
                <a:latin typeface="+mn-lt"/>
              </a:rPr>
              <a:t>ecurity controls include:</a:t>
            </a:r>
          </a:p>
          <a:p>
            <a:pPr lvl="2">
              <a:buClr>
                <a:schemeClr val="accent2"/>
              </a:buClr>
            </a:pPr>
            <a:r>
              <a:rPr lang="en-US" sz="2400" dirty="0">
                <a:latin typeface="+mn-lt"/>
              </a:rPr>
              <a:t>M</a:t>
            </a:r>
            <a:r>
              <a:rPr lang="en-US" sz="2400" dirty="0" smtClean="0">
                <a:latin typeface="+mn-lt"/>
              </a:rPr>
              <a:t>anagement</a:t>
            </a:r>
          </a:p>
          <a:p>
            <a:pPr lvl="2">
              <a:buClr>
                <a:schemeClr val="accent2"/>
              </a:buClr>
            </a:pPr>
            <a:r>
              <a:rPr lang="en-US" sz="2400" dirty="0">
                <a:latin typeface="+mn-lt"/>
              </a:rPr>
              <a:t>O</a:t>
            </a:r>
            <a:r>
              <a:rPr lang="en-US" sz="2400" dirty="0" smtClean="0">
                <a:latin typeface="+mn-lt"/>
              </a:rPr>
              <a:t>perational</a:t>
            </a:r>
          </a:p>
          <a:p>
            <a:pPr lvl="2">
              <a:buClr>
                <a:schemeClr val="accent2"/>
              </a:buClr>
            </a:pPr>
            <a:r>
              <a:rPr lang="en-US" sz="2400" dirty="0">
                <a:latin typeface="+mn-lt"/>
              </a:rPr>
              <a:t>T</a:t>
            </a:r>
            <a:r>
              <a:rPr lang="en-US" sz="2400" dirty="0" smtClean="0">
                <a:latin typeface="+mn-lt"/>
              </a:rPr>
              <a:t>echnical processes and procedures</a:t>
            </a:r>
          </a:p>
          <a:p>
            <a:pPr marL="342900" lvl="2" indent="-342900">
              <a:spcBef>
                <a:spcPts val="2000"/>
              </a:spcBef>
            </a:pPr>
            <a:r>
              <a:rPr lang="en-US" sz="2800" dirty="0">
                <a:latin typeface="+mn-lt"/>
              </a:rPr>
              <a:t>U</a:t>
            </a:r>
            <a:r>
              <a:rPr lang="en-US" sz="2800" dirty="0" smtClean="0">
                <a:latin typeface="+mn-lt"/>
              </a:rPr>
              <a:t>se checklists of existing controls and interview key organizational staff to solicit information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38249094"/>
              </p:ext>
            </p:extLst>
          </p:nvPr>
        </p:nvGraphicFramePr>
        <p:xfrm>
          <a:off x="179512" y="2780928"/>
          <a:ext cx="8825995" cy="29665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0143" name="Document" r:id="rId5" imgW="6083076" imgH="2044625" progId="Word.Document.12">
                  <p:embed/>
                </p:oleObj>
              </mc:Choice>
              <mc:Fallback>
                <p:oleObj name="Document" r:id="rId5" imgW="6083076" imgH="2044625" progId="Word.Document.12">
                  <p:embed/>
                  <p:pic>
                    <p:nvPicPr>
                      <p:cNvPr id="0" name="Picture 2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9512" y="2780928"/>
                        <a:ext cx="8825995" cy="2966566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" y="260648"/>
            <a:ext cx="9143999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ea typeface="+mj-ea"/>
                <a:cs typeface="+mj-cs"/>
              </a:rPr>
              <a:t>Table 14.2  </a:t>
            </a:r>
            <a:endParaRPr lang="en-US" sz="540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n-lt"/>
              <a:ea typeface="+mj-ea"/>
              <a:cs typeface="+mj-cs"/>
            </a:endParaRPr>
          </a:p>
          <a:p>
            <a:pPr algn="ctr"/>
            <a:r>
              <a:rPr lang="en-US" sz="4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ea typeface="+mj-ea"/>
                <a:cs typeface="+mj-cs"/>
              </a:rPr>
              <a:t>Risk </a:t>
            </a:r>
            <a:r>
              <a:rPr lang="en-US" sz="48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ea typeface="+mj-ea"/>
                <a:cs typeface="+mj-cs"/>
              </a:rPr>
              <a:t>Likelihood </a:t>
            </a:r>
          </a:p>
        </p:txBody>
      </p:sp>
    </p:spTree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954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6371800" y="0"/>
            <a:ext cx="2743200" cy="4293096"/>
          </a:xfrm>
        </p:spPr>
        <p:txBody>
          <a:bodyPr>
            <a:normAutofit/>
          </a:bodyPr>
          <a:lstStyle/>
          <a:p>
            <a:r>
              <a:rPr lang="en-US" sz="32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Table 14.3  </a:t>
            </a:r>
            <a:r>
              <a:rPr lang="en-US" sz="3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/>
            </a:r>
            <a:br>
              <a:rPr lang="en-US" sz="3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</a:br>
            <a:r>
              <a:rPr lang="en-US" sz="32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/>
            </a:r>
            <a:br>
              <a:rPr lang="en-US" sz="32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</a:br>
            <a:r>
              <a:rPr lang="en-US" sz="30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Risk </a:t>
            </a:r>
            <a:r>
              <a:rPr lang="en-US" sz="30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Consequences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761594" y="288951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49332" y="1443283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327588" y="155874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31245327"/>
              </p:ext>
            </p:extLst>
          </p:nvPr>
        </p:nvGraphicFramePr>
        <p:xfrm>
          <a:off x="-20833" y="0"/>
          <a:ext cx="6383989" cy="695708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2186" name="Document" r:id="rId5" imgW="6083076" imgH="6629156" progId="Word.Document.12">
                  <p:embed/>
                </p:oleObj>
              </mc:Choice>
              <mc:Fallback>
                <p:oleObj name="Document" r:id="rId5" imgW="6083076" imgH="6629156" progId="Word.Document.12">
                  <p:embed/>
                  <p:pic>
                    <p:nvPicPr>
                      <p:cNvPr id="0" name="Picture 1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-20833" y="0"/>
                        <a:ext cx="6383989" cy="695708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6444208" y="6211669"/>
            <a:ext cx="252028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 smtClean="0">
                <a:latin typeface="+mj-lt"/>
              </a:rPr>
              <a:t>(Table can be found on pages            </a:t>
            </a:r>
          </a:p>
          <a:p>
            <a:r>
              <a:rPr lang="en-US" sz="1050" dirty="0">
                <a:latin typeface="+mj-lt"/>
              </a:rPr>
              <a:t> </a:t>
            </a:r>
            <a:r>
              <a:rPr lang="en-US" sz="1050" dirty="0" smtClean="0">
                <a:latin typeface="+mj-lt"/>
              </a:rPr>
              <a:t>    476-477 in textbook)</a:t>
            </a:r>
            <a:endParaRPr lang="en-US" sz="1050" dirty="0">
              <a:latin typeface="+mj-lt"/>
            </a:endParaRP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0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260648"/>
            <a:ext cx="9144000" cy="1152128"/>
          </a:xfrm>
        </p:spPr>
        <p:txBody>
          <a:bodyPr>
            <a:noAutofit/>
          </a:bodyPr>
          <a:lstStyle/>
          <a:p>
            <a:r>
              <a:rPr lang="en-US" sz="36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Table 14.4</a:t>
            </a:r>
            <a:br>
              <a:rPr lang="en-US" sz="36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</a:br>
            <a:r>
              <a:rPr lang="en-US" sz="36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Risk Level Determination and Meaning</a:t>
            </a:r>
            <a:endParaRPr lang="en-US" sz="36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 useBgFill="1">
        <p:nvSpPr>
          <p:cNvPr id="8" name="TextBox 7"/>
          <p:cNvSpPr txBox="1"/>
          <p:nvPr/>
        </p:nvSpPr>
        <p:spPr>
          <a:xfrm>
            <a:off x="239298" y="3429000"/>
            <a:ext cx="8676101" cy="381001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73021534"/>
              </p:ext>
            </p:extLst>
          </p:nvPr>
        </p:nvGraphicFramePr>
        <p:xfrm>
          <a:off x="539552" y="1443000"/>
          <a:ext cx="8284896" cy="53802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4232" name="Document" r:id="rId5" imgW="6375165" imgH="4140048" progId="Word.Document.12">
                  <p:embed/>
                </p:oleObj>
              </mc:Choice>
              <mc:Fallback>
                <p:oleObj name="Document" r:id="rId5" imgW="6375165" imgH="4140048" progId="Word.Document.12">
                  <p:embed/>
                  <p:pic>
                    <p:nvPicPr>
                      <p:cNvPr id="0" name="Picture 1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9552" y="1443000"/>
                        <a:ext cx="8284896" cy="538023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0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5400" dirty="0" smtClean="0">
                <a:ln w="18415" cmpd="sng">
                  <a:noFill/>
                  <a:prstDash val="solid"/>
                </a:ln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  <a:t>IT Security Management Overview</a:t>
            </a:r>
            <a:endParaRPr lang="en-AU" sz="5400" dirty="0">
              <a:ln w="18415" cmpd="sng">
                <a:noFill/>
                <a:prstDash val="solid"/>
              </a:ln>
              <a:solidFill>
                <a:schemeClr val="accent6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381000" y="4343400"/>
            <a:ext cx="8610600" cy="2819400"/>
          </a:xfrm>
        </p:spPr>
        <p:txBody>
          <a:bodyPr>
            <a:normAutofit/>
          </a:bodyPr>
          <a:lstStyle/>
          <a:p>
            <a:pPr>
              <a:buSzPct val="130000"/>
            </a:pPr>
            <a:r>
              <a:rPr lang="en-US" sz="2000" dirty="0">
                <a:latin typeface="+mn-lt"/>
              </a:rPr>
              <a:t>E</a:t>
            </a:r>
            <a:r>
              <a:rPr lang="en-US" sz="2000" dirty="0" smtClean="0">
                <a:latin typeface="+mn-lt"/>
              </a:rPr>
              <a:t>nsures that critical assets are sufficiently protected in a cost-effective manner</a:t>
            </a:r>
          </a:p>
          <a:p>
            <a:pPr>
              <a:buSzPct val="130000"/>
            </a:pPr>
            <a:r>
              <a:rPr lang="en-US" sz="2000" dirty="0">
                <a:latin typeface="+mn-lt"/>
              </a:rPr>
              <a:t>S</a:t>
            </a:r>
            <a:r>
              <a:rPr lang="en-US" sz="2000" dirty="0" smtClean="0">
                <a:latin typeface="+mn-lt"/>
              </a:rPr>
              <a:t>ecurity risk assessment is needed for each asset in the organization that requires protection</a:t>
            </a:r>
          </a:p>
          <a:p>
            <a:pPr>
              <a:buSzPct val="130000"/>
            </a:pPr>
            <a:r>
              <a:rPr lang="en-US" sz="2000" dirty="0">
                <a:latin typeface="+mn-lt"/>
              </a:rPr>
              <a:t>P</a:t>
            </a:r>
            <a:r>
              <a:rPr lang="en-US" sz="2000" dirty="0" smtClean="0">
                <a:latin typeface="+mn-lt"/>
              </a:rPr>
              <a:t>rovides the information necessary to decide what management, operational, and technical controls are needed to reduce the risks identified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20892" y="4122622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3046568816"/>
              </p:ext>
            </p:extLst>
          </p:nvPr>
        </p:nvGraphicFramePr>
        <p:xfrm>
          <a:off x="228600" y="1371600"/>
          <a:ext cx="86106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609600" y="1828800"/>
            <a:ext cx="8077200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800" dirty="0" smtClean="0">
                <a:latin typeface="+mn-lt"/>
              </a:rPr>
              <a:t>Is the formal process of answering the questions:</a:t>
            </a:r>
          </a:p>
          <a:p>
            <a:endParaRPr lang="en-US" dirty="0">
              <a:latin typeface="+mj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050" name="Rectangle 2"/>
          <p:cNvSpPr>
            <a:spLocks noGrp="1" noChangeArrowheads="1"/>
          </p:cNvSpPr>
          <p:nvPr>
            <p:ph type="title"/>
          </p:nvPr>
        </p:nvSpPr>
        <p:spPr>
          <a:xfrm>
            <a:off x="381000" y="304800"/>
            <a:ext cx="8228013" cy="21336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Table 14.5</a:t>
            </a:r>
            <a:br>
              <a:rPr lang="en-US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</a:br>
            <a:r>
              <a:rPr lang="en-US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/>
            </a:r>
            <a:br>
              <a:rPr lang="en-US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</a:br>
            <a:r>
              <a:rPr lang="en-US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Risk Register</a:t>
            </a:r>
            <a:endParaRPr lang="en-US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39078783"/>
              </p:ext>
            </p:extLst>
          </p:nvPr>
        </p:nvGraphicFramePr>
        <p:xfrm>
          <a:off x="107504" y="3068960"/>
          <a:ext cx="8864408" cy="17128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280" name="Document" r:id="rId5" imgW="6375165" imgH="1231855" progId="Word.Document.12">
                  <p:embed/>
                </p:oleObj>
              </mc:Choice>
              <mc:Fallback>
                <p:oleObj name="Document" r:id="rId5" imgW="6375165" imgH="1231855" progId="Word.Document.12">
                  <p:embed/>
                  <p:pic>
                    <p:nvPicPr>
                      <p:cNvPr id="0" name="Picture 1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7504" y="3068960"/>
                        <a:ext cx="8864408" cy="1712844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5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54" t="13928" r="14982" b="30208"/>
          <a:stretch/>
        </p:blipFill>
        <p:spPr>
          <a:xfrm>
            <a:off x="1115616" y="188640"/>
            <a:ext cx="6637965" cy="6427291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>
    <p:wipe dir="u"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194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-99392"/>
            <a:ext cx="9144000" cy="1196752"/>
          </a:xfrm>
        </p:spPr>
        <p:txBody>
          <a:bodyPr/>
          <a:lstStyle/>
          <a:p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Risk Treatment Alternatives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35877066"/>
              </p:ext>
            </p:extLst>
          </p:nvPr>
        </p:nvGraphicFramePr>
        <p:xfrm>
          <a:off x="152400" y="1268760"/>
          <a:ext cx="8991600" cy="55892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42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188640"/>
            <a:ext cx="8229600" cy="1600200"/>
          </a:xfrm>
        </p:spPr>
        <p:txBody>
          <a:bodyPr/>
          <a:lstStyle/>
          <a:p>
            <a:r>
              <a:rPr lang="en-US" dirty="0"/>
              <a:t>Case Study: Silver Star Mines</a:t>
            </a:r>
          </a:p>
        </p:txBody>
      </p:sp>
      <p:sp>
        <p:nvSpPr>
          <p:cNvPr id="266243" name="Rectangle 3"/>
          <p:cNvSpPr>
            <a:spLocks noGrp="1" noChangeArrowheads="1"/>
          </p:cNvSpPr>
          <p:nvPr>
            <p:ph idx="1"/>
          </p:nvPr>
        </p:nvSpPr>
        <p:spPr>
          <a:xfrm>
            <a:off x="467544" y="2276872"/>
            <a:ext cx="8458200" cy="51816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800" dirty="0">
                <a:latin typeface="+mn-lt"/>
              </a:rPr>
              <a:t>F</a:t>
            </a:r>
            <a:r>
              <a:rPr lang="en-US" sz="2800" dirty="0" smtClean="0">
                <a:latin typeface="+mn-lt"/>
              </a:rPr>
              <a:t>ictional </a:t>
            </a:r>
            <a:r>
              <a:rPr lang="en-US" sz="2800" dirty="0">
                <a:latin typeface="+mn-lt"/>
              </a:rPr>
              <a:t>operation of global mining company</a:t>
            </a:r>
          </a:p>
          <a:p>
            <a:pPr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800" dirty="0">
                <a:latin typeface="+mn-lt"/>
              </a:rPr>
              <a:t>L</a:t>
            </a:r>
            <a:r>
              <a:rPr lang="en-US" sz="2800" dirty="0" smtClean="0">
                <a:latin typeface="+mn-lt"/>
              </a:rPr>
              <a:t>arge </a:t>
            </a:r>
            <a:r>
              <a:rPr lang="en-US" sz="2800" dirty="0">
                <a:latin typeface="+mn-lt"/>
              </a:rPr>
              <a:t>IT infrastructure</a:t>
            </a:r>
          </a:p>
          <a:p>
            <a:pPr lvl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1800" dirty="0">
                <a:latin typeface="+mn-lt"/>
              </a:rPr>
              <a:t>B</a:t>
            </a:r>
            <a:r>
              <a:rPr lang="en-US" sz="1800" dirty="0" smtClean="0">
                <a:latin typeface="+mn-lt"/>
              </a:rPr>
              <a:t>oth </a:t>
            </a:r>
            <a:r>
              <a:rPr lang="en-US" sz="1800" dirty="0">
                <a:latin typeface="+mn-lt"/>
              </a:rPr>
              <a:t>common and specific software</a:t>
            </a:r>
          </a:p>
          <a:p>
            <a:pPr lvl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1800" dirty="0">
                <a:latin typeface="+mn-lt"/>
              </a:rPr>
              <a:t>S</a:t>
            </a:r>
            <a:r>
              <a:rPr lang="en-US" sz="1800" dirty="0" smtClean="0">
                <a:latin typeface="+mn-lt"/>
              </a:rPr>
              <a:t>ome </a:t>
            </a:r>
            <a:r>
              <a:rPr lang="en-US" sz="1800" dirty="0">
                <a:latin typeface="+mn-lt"/>
              </a:rPr>
              <a:t>directly relates to health </a:t>
            </a:r>
            <a:r>
              <a:rPr lang="en-US" sz="1800" dirty="0" smtClean="0">
                <a:latin typeface="+mn-lt"/>
              </a:rPr>
              <a:t>and </a:t>
            </a:r>
            <a:r>
              <a:rPr lang="en-US" sz="1800" dirty="0">
                <a:latin typeface="+mn-lt"/>
              </a:rPr>
              <a:t>safety</a:t>
            </a:r>
          </a:p>
          <a:p>
            <a:pPr lvl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1800" dirty="0">
                <a:latin typeface="+mn-lt"/>
              </a:rPr>
              <a:t>F</a:t>
            </a:r>
            <a:r>
              <a:rPr lang="en-US" sz="1800" dirty="0" smtClean="0">
                <a:latin typeface="+mn-lt"/>
              </a:rPr>
              <a:t>ormerly </a:t>
            </a:r>
            <a:r>
              <a:rPr lang="en-US" sz="1800" dirty="0">
                <a:latin typeface="+mn-lt"/>
              </a:rPr>
              <a:t>isolated systems now networked</a:t>
            </a:r>
          </a:p>
          <a:p>
            <a:pPr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800" dirty="0">
                <a:latin typeface="+mn-lt"/>
              </a:rPr>
              <a:t>D</a:t>
            </a:r>
            <a:r>
              <a:rPr lang="en-US" sz="2800" dirty="0" smtClean="0">
                <a:latin typeface="+mn-lt"/>
              </a:rPr>
              <a:t>ecided </a:t>
            </a:r>
            <a:r>
              <a:rPr lang="en-US" sz="2800" dirty="0">
                <a:latin typeface="+mn-lt"/>
              </a:rPr>
              <a:t>on combined approach</a:t>
            </a:r>
          </a:p>
          <a:p>
            <a:pPr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800" dirty="0">
                <a:latin typeface="+mn-lt"/>
              </a:rPr>
              <a:t>M</a:t>
            </a:r>
            <a:r>
              <a:rPr lang="en-US" sz="2800" dirty="0" smtClean="0">
                <a:latin typeface="+mn-lt"/>
              </a:rPr>
              <a:t>ining </a:t>
            </a:r>
            <a:r>
              <a:rPr lang="en-US" sz="2800" dirty="0">
                <a:latin typeface="+mn-lt"/>
              </a:rPr>
              <a:t>industry less risky end of spectrum</a:t>
            </a:r>
          </a:p>
          <a:p>
            <a:pPr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800" dirty="0">
                <a:latin typeface="+mn-lt"/>
              </a:rPr>
              <a:t>S</a:t>
            </a:r>
            <a:r>
              <a:rPr lang="en-US" sz="2800" dirty="0" smtClean="0">
                <a:latin typeface="+mn-lt"/>
              </a:rPr>
              <a:t>ubject </a:t>
            </a:r>
            <a:r>
              <a:rPr lang="en-US" sz="2800" dirty="0">
                <a:latin typeface="+mn-lt"/>
              </a:rPr>
              <a:t>to </a:t>
            </a:r>
            <a:r>
              <a:rPr lang="en-US" sz="2800" dirty="0" smtClean="0">
                <a:latin typeface="+mn-lt"/>
              </a:rPr>
              <a:t>legal/regulatory </a:t>
            </a:r>
            <a:r>
              <a:rPr lang="en-US" sz="2800" dirty="0">
                <a:latin typeface="+mn-lt"/>
              </a:rPr>
              <a:t>requirements</a:t>
            </a:r>
          </a:p>
          <a:p>
            <a:pPr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800" dirty="0">
                <a:latin typeface="+mn-lt"/>
              </a:rPr>
              <a:t>M</a:t>
            </a:r>
            <a:r>
              <a:rPr lang="en-US" sz="2800" dirty="0" smtClean="0">
                <a:latin typeface="+mn-lt"/>
              </a:rPr>
              <a:t>anagement </a:t>
            </a:r>
            <a:r>
              <a:rPr lang="en-US" sz="2800" dirty="0">
                <a:latin typeface="+mn-lt"/>
              </a:rPr>
              <a:t>accepts moderate or low risk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290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188640"/>
            <a:ext cx="8229600" cy="1196752"/>
          </a:xfrm>
        </p:spPr>
        <p:txBody>
          <a:bodyPr/>
          <a:lstStyle/>
          <a:p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Assets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4127276"/>
              </p:ext>
            </p:extLst>
          </p:nvPr>
        </p:nvGraphicFramePr>
        <p:xfrm>
          <a:off x="457200" y="1628800"/>
          <a:ext cx="8229600" cy="48860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60648"/>
            <a:ext cx="9144000" cy="1656184"/>
          </a:xfrm>
        </p:spPr>
        <p:txBody>
          <a:bodyPr>
            <a:normAutofit/>
          </a:bodyPr>
          <a:lstStyle/>
          <a:p>
            <a:r>
              <a:rPr lang="en-US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Table 14.6 </a:t>
            </a:r>
            <a:r>
              <a:rPr lang="en-US" dirty="0" smtClean="0">
                <a:effectLst/>
              </a:rPr>
              <a:t/>
            </a:r>
            <a:br>
              <a:rPr lang="en-US" dirty="0" smtClean="0">
                <a:effectLst/>
              </a:rPr>
            </a:br>
            <a:r>
              <a:rPr lang="en-US" sz="40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Silver Star Mines Risk Register</a:t>
            </a:r>
            <a:endParaRPr lang="en-US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27671253"/>
              </p:ext>
            </p:extLst>
          </p:nvPr>
        </p:nvGraphicFramePr>
        <p:xfrm>
          <a:off x="251520" y="2420888"/>
          <a:ext cx="8711056" cy="39217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0856" name="Document" r:id="rId5" imgW="6375165" imgH="2870094" progId="Word.Document.12">
                  <p:embed/>
                </p:oleObj>
              </mc:Choice>
              <mc:Fallback>
                <p:oleObj name="Document" r:id="rId5" imgW="6375165" imgH="2870094" progId="Word.Document.12">
                  <p:embed/>
                  <p:pic>
                    <p:nvPicPr>
                      <p:cNvPr id="0" name="Picture 1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1520" y="2420888"/>
                        <a:ext cx="8711056" cy="392171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58416" y="6376313"/>
            <a:ext cx="24486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latin typeface="+mn-lt"/>
              </a:rPr>
              <a:t>(Table is on page 482 in textbook)</a:t>
            </a:r>
            <a:endParaRPr lang="en-US" sz="1200" dirty="0">
              <a:latin typeface="+mn-lt"/>
            </a:endParaRPr>
          </a:p>
        </p:txBody>
      </p:sp>
    </p:spTree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26" name="Rectangle 2"/>
          <p:cNvSpPr>
            <a:spLocks noGrp="1" noChangeArrowheads="1"/>
          </p:cNvSpPr>
          <p:nvPr>
            <p:ph type="title"/>
          </p:nvPr>
        </p:nvSpPr>
        <p:spPr>
          <a:xfrm>
            <a:off x="88815" y="-99392"/>
            <a:ext cx="8928992" cy="1368152"/>
          </a:xfrm>
        </p:spPr>
        <p:txBody>
          <a:bodyPr/>
          <a:lstStyle/>
          <a:p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Summary</a:t>
            </a:r>
            <a:endParaRPr lang="en-AU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>
          <a:xfrm>
            <a:off x="5004048" y="1700808"/>
            <a:ext cx="3816424" cy="4896544"/>
          </a:xfrm>
        </p:spPr>
        <p:txBody>
          <a:bodyPr>
            <a:normAutofit/>
          </a:bodyPr>
          <a:lstStyle/>
          <a:p>
            <a:pPr marL="457200" lvl="1" indent="-457200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sz="2800" dirty="0" smtClean="0">
                <a:latin typeface="+mn-lt"/>
              </a:rPr>
              <a:t>Detailed security risk analysis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sz="1800" dirty="0">
                <a:latin typeface="+mn-lt"/>
              </a:rPr>
              <a:t>Context and system characterization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sz="1800" dirty="0">
                <a:latin typeface="+mn-lt"/>
              </a:rPr>
              <a:t>Identification of threats/risks/vulnerabilities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sz="1800" dirty="0">
                <a:latin typeface="+mn-lt"/>
              </a:rPr>
              <a:t>Analyze risks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sz="1800" dirty="0">
                <a:latin typeface="+mn-lt"/>
              </a:rPr>
              <a:t>Evaluate risks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sz="1800" dirty="0">
                <a:latin typeface="+mn-lt"/>
              </a:rPr>
              <a:t>Risk treatment</a:t>
            </a:r>
          </a:p>
          <a:p>
            <a:pPr marL="457200" lvl="1" indent="-457200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sz="2800" dirty="0" smtClean="0">
                <a:latin typeface="+mn-lt"/>
              </a:rPr>
              <a:t>Case study: Silver Star Mines</a:t>
            </a:r>
            <a:endParaRPr lang="en-AU" sz="1800" dirty="0" smtClean="0">
              <a:latin typeface="+mn-lt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>
          <a:xfrm>
            <a:off x="611560" y="1700808"/>
            <a:ext cx="4041648" cy="5229200"/>
          </a:xfrm>
        </p:spPr>
        <p:txBody>
          <a:bodyPr>
            <a:normAutofit/>
          </a:bodyPr>
          <a:lstStyle/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800" dirty="0" smtClean="0">
                <a:latin typeface="+mn-lt"/>
              </a:rPr>
              <a:t>IT security management</a:t>
            </a:r>
          </a:p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800" dirty="0" smtClean="0">
                <a:latin typeface="+mn-lt"/>
              </a:rPr>
              <a:t>Organizational context and security policy</a:t>
            </a:r>
          </a:p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800" dirty="0" smtClean="0">
                <a:latin typeface="+mn-lt"/>
              </a:rPr>
              <a:t>Security risk   assessment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1800" dirty="0" smtClean="0">
                <a:latin typeface="+mn-lt"/>
              </a:rPr>
              <a:t>Baseline approach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1800" dirty="0" smtClean="0">
                <a:latin typeface="+mn-lt"/>
              </a:rPr>
              <a:t>Informal approach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1800" dirty="0" smtClean="0">
                <a:latin typeface="+mn-lt"/>
              </a:rPr>
              <a:t>Detailed risk analysis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1800" dirty="0" smtClean="0">
                <a:latin typeface="+mn-lt"/>
              </a:rPr>
              <a:t>Combined approach</a:t>
            </a:r>
            <a:endParaRPr lang="en-US" sz="1800" dirty="0">
              <a:latin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mv="urn:schemas-microsoft-com:mac:vml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04800" y="6858000"/>
            <a:ext cx="883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" y="116632"/>
            <a:ext cx="9036496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Table 14.1 </a:t>
            </a:r>
            <a:endParaRPr lang="en-US" sz="2800" dirty="0" smtClean="0">
              <a:solidFill>
                <a:schemeClr val="tx2"/>
              </a:solidFill>
              <a:effectLst>
                <a:outerShdw blurRad="63500" dist="38100" dir="5400000" algn="t" rotWithShape="0">
                  <a:prstClr val="black">
                    <a:alpha val="25000"/>
                  </a:prstClr>
                </a:outerShdw>
              </a:effectLst>
              <a:latin typeface="+mn-lt"/>
              <a:ea typeface="+mj-ea"/>
              <a:cs typeface="+mj-cs"/>
            </a:endParaRPr>
          </a:p>
          <a:p>
            <a:pPr algn="ctr"/>
            <a:r>
              <a:rPr lang="en-US" sz="24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ISO</a:t>
            </a:r>
            <a:r>
              <a:rPr lang="en-US" sz="2400" dirty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/IEC 27000 Series of Standards on IT Security Techniques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1184682"/>
            <a:ext cx="8482788" cy="5673318"/>
          </a:xfrm>
          <a:prstGeom prst="rect">
            <a:avLst/>
          </a:prstGeom>
        </p:spPr>
      </p:pic>
    </p:spTree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9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0"/>
            <a:ext cx="9144000" cy="1196752"/>
          </a:xfrm>
        </p:spPr>
        <p:txBody>
          <a:bodyPr/>
          <a:lstStyle/>
          <a:p>
            <a:r>
              <a:rPr lang="en-US" dirty="0">
                <a:ln w="18415" cmpd="sng">
                  <a:noFill/>
                  <a:prstDash val="solid"/>
                </a:ln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  <a:t>IT Security Management</a:t>
            </a:r>
            <a:endParaRPr lang="en-US" dirty="0">
              <a:ln w="18415" cmpd="sng">
                <a:noFill/>
                <a:prstDash val="solid"/>
              </a:ln>
              <a:solidFill>
                <a:schemeClr val="accent6">
                  <a:lumMod val="40000"/>
                  <a:lumOff val="60000"/>
                </a:schemeClr>
              </a:solidFill>
              <a:effectLst/>
              <a:latin typeface="Times" pitchFamily="-109" charset="0"/>
            </a:endParaRPr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3705965191"/>
              </p:ext>
            </p:extLst>
          </p:nvPr>
        </p:nvGraphicFramePr>
        <p:xfrm>
          <a:off x="0" y="1524000"/>
          <a:ext cx="9144000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>
    <p:wipe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1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27" b="1818"/>
          <a:stretch/>
        </p:blipFill>
        <p:spPr>
          <a:xfrm>
            <a:off x="1547664" y="139321"/>
            <a:ext cx="5815616" cy="6581844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2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070" b="23628"/>
          <a:stretch/>
        </p:blipFill>
        <p:spPr>
          <a:xfrm>
            <a:off x="611559" y="260648"/>
            <a:ext cx="8105425" cy="6325331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090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188640"/>
            <a:ext cx="8305800" cy="1524000"/>
          </a:xfrm>
        </p:spPr>
        <p:txBody>
          <a:bodyPr>
            <a:normAutofit fontScale="90000"/>
          </a:bodyPr>
          <a:lstStyle/>
          <a:p>
            <a:r>
              <a:rPr lang="en-US" dirty="0">
                <a:ln w="18415" cmpd="sng">
                  <a:noFill/>
                  <a:prstDash val="solid"/>
                </a:ln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  <a:t>Organizational Context and Security Policy</a:t>
            </a:r>
          </a:p>
        </p:txBody>
      </p:sp>
      <p:sp>
        <p:nvSpPr>
          <p:cNvPr id="217091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2133600"/>
            <a:ext cx="4343400" cy="4994920"/>
          </a:xfrm>
        </p:spPr>
        <p:txBody>
          <a:bodyPr>
            <a:normAutofit/>
          </a:bodyPr>
          <a:lstStyle/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/>
              <a:buChar char="•"/>
            </a:pPr>
            <a:r>
              <a:rPr lang="en-US" sz="2800" dirty="0">
                <a:latin typeface="+mn-lt"/>
              </a:rPr>
              <a:t>M</a:t>
            </a:r>
            <a:r>
              <a:rPr lang="en-US" sz="2800" dirty="0" smtClean="0">
                <a:latin typeface="+mn-lt"/>
              </a:rPr>
              <a:t>aintained </a:t>
            </a:r>
            <a:r>
              <a:rPr lang="en-US" sz="2800" dirty="0">
                <a:latin typeface="+mn-lt"/>
              </a:rPr>
              <a:t>and updated regularly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/>
              <a:buChar char="•"/>
            </a:pPr>
            <a:r>
              <a:rPr lang="en-US" sz="2200" dirty="0">
                <a:latin typeface="+mn-lt"/>
              </a:rPr>
              <a:t>U</a:t>
            </a:r>
            <a:r>
              <a:rPr lang="en-US" sz="2200" dirty="0" smtClean="0">
                <a:latin typeface="+mn-lt"/>
              </a:rPr>
              <a:t>sing </a:t>
            </a:r>
            <a:r>
              <a:rPr lang="en-US" sz="2200" dirty="0">
                <a:latin typeface="+mn-lt"/>
              </a:rPr>
              <a:t>periodic security reviews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/>
              <a:buChar char="•"/>
            </a:pPr>
            <a:r>
              <a:rPr lang="en-US" sz="2200" dirty="0">
                <a:latin typeface="+mn-lt"/>
              </a:rPr>
              <a:t>R</a:t>
            </a:r>
            <a:r>
              <a:rPr lang="en-US" sz="2200" dirty="0" smtClean="0">
                <a:latin typeface="+mn-lt"/>
              </a:rPr>
              <a:t>eflect </a:t>
            </a:r>
            <a:r>
              <a:rPr lang="en-US" sz="2200" dirty="0">
                <a:latin typeface="+mn-lt"/>
              </a:rPr>
              <a:t>changing </a:t>
            </a:r>
            <a:r>
              <a:rPr lang="en-US" sz="2200" dirty="0" smtClean="0">
                <a:latin typeface="+mn-lt"/>
              </a:rPr>
              <a:t>technical/risk </a:t>
            </a:r>
            <a:r>
              <a:rPr lang="en-US" sz="2200" dirty="0">
                <a:latin typeface="+mn-lt"/>
              </a:rPr>
              <a:t>environments</a:t>
            </a:r>
          </a:p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/>
              <a:buChar char="•"/>
            </a:pPr>
            <a:r>
              <a:rPr lang="en-US" sz="2800" dirty="0">
                <a:latin typeface="+mn-lt"/>
              </a:rPr>
              <a:t>E</a:t>
            </a:r>
            <a:r>
              <a:rPr lang="en-US" sz="2800" dirty="0" smtClean="0">
                <a:latin typeface="+mn-lt"/>
              </a:rPr>
              <a:t>xamine </a:t>
            </a:r>
            <a:r>
              <a:rPr lang="en-US" sz="2800" dirty="0">
                <a:latin typeface="+mn-lt"/>
              </a:rPr>
              <a:t>role</a:t>
            </a:r>
            <a:r>
              <a:rPr lang="en-US" sz="2800" dirty="0" smtClean="0">
                <a:latin typeface="+mn-lt"/>
              </a:rPr>
              <a:t> and importance of </a:t>
            </a:r>
            <a:r>
              <a:rPr lang="en-US" sz="2800" dirty="0">
                <a:latin typeface="+mn-lt"/>
              </a:rPr>
              <a:t>IT systems in organization</a:t>
            </a: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4123574289"/>
              </p:ext>
            </p:extLst>
          </p:nvPr>
        </p:nvGraphicFramePr>
        <p:xfrm>
          <a:off x="5638800" y="2125421"/>
          <a:ext cx="3048000" cy="4572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138" name="Rectangle 2"/>
          <p:cNvSpPr>
            <a:spLocks noGrp="1" noChangeArrowheads="1"/>
          </p:cNvSpPr>
          <p:nvPr>
            <p:ph type="title"/>
          </p:nvPr>
        </p:nvSpPr>
        <p:spPr>
          <a:xfrm>
            <a:off x="395536" y="116632"/>
            <a:ext cx="8229600" cy="1124744"/>
          </a:xfrm>
        </p:spPr>
        <p:txBody>
          <a:bodyPr/>
          <a:lstStyle/>
          <a:p>
            <a:r>
              <a:rPr lang="en-US" dirty="0">
                <a:ln w="18415" cmpd="sng">
                  <a:noFill/>
                  <a:prstDash val="solid"/>
                </a:ln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  <a:t>Security Policy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92999735"/>
              </p:ext>
            </p:extLst>
          </p:nvPr>
        </p:nvGraphicFramePr>
        <p:xfrm>
          <a:off x="179512" y="1628800"/>
          <a:ext cx="8784976" cy="51125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xecutive">
  <a:themeElements>
    <a:clrScheme name="Civic">
      <a:dk1>
        <a:sysClr val="windowText" lastClr="000000"/>
      </a:dk1>
      <a:lt1>
        <a:sysClr val="window" lastClr="FFFFFF"/>
      </a:lt1>
      <a:dk2>
        <a:srgbClr val="646B86"/>
      </a:dk2>
      <a:lt2>
        <a:srgbClr val="C5D1D7"/>
      </a:lt2>
      <a:accent1>
        <a:srgbClr val="D16349"/>
      </a:accent1>
      <a:accent2>
        <a:srgbClr val="CCB400"/>
      </a:accent2>
      <a:accent3>
        <a:srgbClr val="8CADAE"/>
      </a:accent3>
      <a:accent4>
        <a:srgbClr val="8C7B70"/>
      </a:accent4>
      <a:accent5>
        <a:srgbClr val="8FB08C"/>
      </a:accent5>
      <a:accent6>
        <a:srgbClr val="D19049"/>
      </a:accent6>
      <a:hlink>
        <a:srgbClr val="00A3D6"/>
      </a:hlink>
      <a:folHlink>
        <a:srgbClr val="694F07"/>
      </a:folHlink>
    </a:clrScheme>
    <a:fontScheme name="Executive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xecu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18255</TotalTime>
  <Words>11918</Words>
  <Application>Microsoft Office PowerPoint</Application>
  <PresentationFormat>On-screen Show (4:3)</PresentationFormat>
  <Paragraphs>1185</Paragraphs>
  <Slides>36</Slides>
  <Notes>36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6" baseType="lpstr">
      <vt:lpstr>ＭＳ Ｐゴシック</vt:lpstr>
      <vt:lpstr>Arial</vt:lpstr>
      <vt:lpstr>Baskerville Bold Italic</vt:lpstr>
      <vt:lpstr>Century Gothic</vt:lpstr>
      <vt:lpstr>Courier New</vt:lpstr>
      <vt:lpstr>Palatino Linotype</vt:lpstr>
      <vt:lpstr>Times</vt:lpstr>
      <vt:lpstr>Times New Roman</vt:lpstr>
      <vt:lpstr>Executive</vt:lpstr>
      <vt:lpstr>Document</vt:lpstr>
      <vt:lpstr>PowerPoint Presentation</vt:lpstr>
      <vt:lpstr>Chapter 14</vt:lpstr>
      <vt:lpstr>IT Security Management Overview</vt:lpstr>
      <vt:lpstr>PowerPoint Presentation</vt:lpstr>
      <vt:lpstr>IT Security Management</vt:lpstr>
      <vt:lpstr>PowerPoint Presentation</vt:lpstr>
      <vt:lpstr>PowerPoint Presentation</vt:lpstr>
      <vt:lpstr>Organizational Context and Security Policy</vt:lpstr>
      <vt:lpstr>Security Policy</vt:lpstr>
      <vt:lpstr>Management Support</vt:lpstr>
      <vt:lpstr>Security Risk Assessment</vt:lpstr>
      <vt:lpstr>Baseline Approach</vt:lpstr>
      <vt:lpstr>Informal Approach</vt:lpstr>
      <vt:lpstr>Detailed Risk Analysis</vt:lpstr>
      <vt:lpstr>Combined Approach</vt:lpstr>
      <vt:lpstr>Detailed Security Risk Analysis</vt:lpstr>
      <vt:lpstr>PowerPoint Presentation</vt:lpstr>
      <vt:lpstr>Establishing the Context</vt:lpstr>
      <vt:lpstr>PowerPoint Presentation</vt:lpstr>
      <vt:lpstr>Asset Identification</vt:lpstr>
      <vt:lpstr>Terminology</vt:lpstr>
      <vt:lpstr>Threat Identification</vt:lpstr>
      <vt:lpstr>Threat Sources</vt:lpstr>
      <vt:lpstr>Vulnerability Identification</vt:lpstr>
      <vt:lpstr>Analyze Risks</vt:lpstr>
      <vt:lpstr>Analyze Existing Controls</vt:lpstr>
      <vt:lpstr>PowerPoint Presentation</vt:lpstr>
      <vt:lpstr>Table 14.3    Risk Consequences </vt:lpstr>
      <vt:lpstr>Table 14.4 Risk Level Determination and Meaning</vt:lpstr>
      <vt:lpstr>Table 14.5  Risk Register</vt:lpstr>
      <vt:lpstr>PowerPoint Presentation</vt:lpstr>
      <vt:lpstr>Risk Treatment Alternatives</vt:lpstr>
      <vt:lpstr>Case Study: Silver Star Mines</vt:lpstr>
      <vt:lpstr>Assets</vt:lpstr>
      <vt:lpstr>Table 14.6  Silver Star Mines Risk Register</vt:lpstr>
      <vt:lpstr>Summary</vt:lpstr>
    </vt:vector>
  </TitlesOfParts>
  <Manager/>
  <Company>Computer Science, UNSW@ADFA</Company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Security: Principles and Practice, 1/e</dc:title>
  <dc:subject>Chapter 16 Lecture Overheads</dc:subject>
  <dc:creator>Dr Lawrie Brown</dc:creator>
  <cp:keywords/>
  <dc:description/>
  <cp:lastModifiedBy>Jacoby, Meghan M</cp:lastModifiedBy>
  <cp:revision>133</cp:revision>
  <cp:lastPrinted>2007-06-05T05:27:23Z</cp:lastPrinted>
  <dcterms:created xsi:type="dcterms:W3CDTF">2017-11-02T20:12:43Z</dcterms:created>
  <dcterms:modified xsi:type="dcterms:W3CDTF">2017-11-30T15:44:57Z</dcterms:modified>
  <cp:category/>
</cp:coreProperties>
</file>